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01.svg" ContentType="image/svg+xml"/>
  <Override PartName="/ppt/media/image39.svg" ContentType="image/svg+xml"/>
  <Override PartName="/ppt/media/image41.svg" ContentType="image/svg+xml"/>
  <Override PartName="/ppt/media/image71.svg" ContentType="image/svg+xml"/>
  <Override PartName="/ppt/media/image78.svg" ContentType="image/svg+xml"/>
  <Override PartName="/ppt/media/image88.svg" ContentType="image/svg+xml"/>
  <Override PartName="/ppt/media/image90.svg" ContentType="image/svg+xml"/>
  <Override PartName="/ppt/media/image92.svg" ContentType="image/svg+xml"/>
  <Override PartName="/ppt/media/image95.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8288000" cy="10287000"/>
  <p:notesSz cx="6858000" cy="9144000"/>
  <p:embeddedFontLst>
    <p:embeddedFont>
      <p:font typeface="Aktiv Grotesk Ex Semi-Bold" panose="020B0804020203020204"/>
      <p:bold r:id="rId51"/>
    </p:embeddedFont>
    <p:embeddedFont>
      <p:font typeface="Aktiv Grotesk Ex" panose="020B0604020203020204"/>
      <p:regular r:id="rId52"/>
      <p:bold r:id="rId53"/>
    </p:embeddedFont>
    <p:embeddedFont>
      <p:font typeface="Calibri" panose="020F0502020204030204" charset="0"/>
      <p:regular r:id="rId54"/>
      <p:bold r:id="rId55"/>
      <p:italic r:id="rId56"/>
      <p:boldItalic r:id="rId57"/>
    </p:embeddedFont>
    <p:embeddedFont>
      <p:font typeface="Canva Sans" panose="020B0503030501040103"/>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font" Target="fonts/font8.fntdata"/><Relationship Id="rId57" Type="http://schemas.openxmlformats.org/officeDocument/2006/relationships/font" Target="fonts/font7.fntdata"/><Relationship Id="rId56" Type="http://schemas.openxmlformats.org/officeDocument/2006/relationships/font" Target="fonts/font6.fntdata"/><Relationship Id="rId55" Type="http://schemas.openxmlformats.org/officeDocument/2006/relationships/font" Target="fonts/font5.fntdata"/><Relationship Id="rId54" Type="http://schemas.openxmlformats.org/officeDocument/2006/relationships/font" Target="fonts/font4.fntdata"/><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ERASER</a:t>
            </a:r>
            <a:endParaRPr lang="en-US"/>
          </a:p>
          <a:p>
            <a:r>
              <a:rPr lang="en-US"/>
              <a:t>AI WALLPAPER</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ERASER</a:t>
            </a:r>
            <a:endParaRPr lang="en-US"/>
          </a:p>
          <a:p>
            <a:r>
              <a:rPr lang="en-US"/>
              <a:t>AI WALLPAPER</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评测场景结合我们给的评测场景材料优化一下，以及要体现DV模式</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这一页字太小了，麻烦重新排版一下</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这一页字太小了，麻烦重新排版一下</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找点好看的图</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2.png"/><Relationship Id="rId2" Type="http://schemas.openxmlformats.org/officeDocument/2006/relationships/image" Target="../media/image30.pn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9" Type="http://schemas.openxmlformats.org/officeDocument/2006/relationships/image" Target="../media/image43.jpeg"/><Relationship Id="rId8" Type="http://schemas.openxmlformats.org/officeDocument/2006/relationships/image" Target="../media/image42.jpeg"/><Relationship Id="rId7" Type="http://schemas.openxmlformats.org/officeDocument/2006/relationships/image" Target="../media/image41.svg"/><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2.png"/><Relationship Id="rId2" Type="http://schemas.openxmlformats.org/officeDocument/2006/relationships/image" Target="../media/image37.png"/><Relationship Id="rId12" Type="http://schemas.openxmlformats.org/officeDocument/2006/relationships/slideLayout" Target="../slideLayouts/slideLayout7.xml"/><Relationship Id="rId11" Type="http://schemas.openxmlformats.org/officeDocument/2006/relationships/image" Target="../media/image44.jpeg"/><Relationship Id="rId10" Type="http://schemas.openxmlformats.org/officeDocument/2006/relationships/image" Target="../media/image7.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image" Target="../media/image45.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image" Target="../media/image52.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62.jpeg"/><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6.jpeg"/><Relationship Id="rId1" Type="http://schemas.openxmlformats.org/officeDocument/2006/relationships/image" Target="../media/image63.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image" Target="../media/image71.svg"/><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7.png"/><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image" Target="../media/image80.png"/><Relationship Id="rId8" Type="http://schemas.openxmlformats.org/officeDocument/2006/relationships/image" Target="../media/image79.png"/><Relationship Id="rId7" Type="http://schemas.openxmlformats.org/officeDocument/2006/relationships/image" Target="../media/image78.sv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2.png"/><Relationship Id="rId2" Type="http://schemas.openxmlformats.org/officeDocument/2006/relationships/image" Target="../media/image74.png"/><Relationship Id="rId11" Type="http://schemas.openxmlformats.org/officeDocument/2006/relationships/notesSlide" Target="../notesSlides/notesSlide12.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jpe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image" Target="../media/image86.png"/><Relationship Id="rId6" Type="http://schemas.openxmlformats.org/officeDocument/2006/relationships/image" Target="../media/image2.png"/><Relationship Id="rId5" Type="http://schemas.openxmlformats.org/officeDocument/2006/relationships/image" Target="../media/image90.svg"/><Relationship Id="rId4" Type="http://schemas.openxmlformats.org/officeDocument/2006/relationships/image" Target="../media/image89.png"/><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svg"/><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svg"/><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98.svg"/><Relationship Id="rId3" Type="http://schemas.openxmlformats.org/officeDocument/2006/relationships/image" Target="../media/image97.png"/><Relationship Id="rId2" Type="http://schemas.openxmlformats.org/officeDocument/2006/relationships/image" Target="../media/image2.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85.png"/><Relationship Id="rId3"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2.png"/><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103.jpe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hyperlink" Target="https://www.infinixmobility.com/learn/Infinix-teams-up-with-WGSN" TargetMode="Externa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789018" y="1028700"/>
            <a:ext cx="4303577" cy="937205"/>
          </a:xfrm>
          <a:custGeom>
            <a:avLst/>
            <a:gdLst/>
            <a:ahLst/>
            <a:cxnLst/>
            <a:rect l="l" t="t" r="r" b="b"/>
            <a:pathLst>
              <a:path w="4303577" h="937205">
                <a:moveTo>
                  <a:pt x="0" y="0"/>
                </a:moveTo>
                <a:lnTo>
                  <a:pt x="4303577" y="0"/>
                </a:lnTo>
                <a:lnTo>
                  <a:pt x="4303577" y="937205"/>
                </a:lnTo>
                <a:lnTo>
                  <a:pt x="0" y="937205"/>
                </a:lnTo>
                <a:lnTo>
                  <a:pt x="0" y="0"/>
                </a:lnTo>
                <a:close/>
              </a:path>
            </a:pathLst>
          </a:custGeom>
          <a:blipFill>
            <a:blip r:embed="rId2"/>
            <a:stretch>
              <a:fillRect/>
            </a:stretch>
          </a:blipFill>
        </p:spPr>
      </p:sp>
      <p:sp>
        <p:nvSpPr>
          <p:cNvPr id="4" name="Freeform 4"/>
          <p:cNvSpPr/>
          <p:nvPr/>
        </p:nvSpPr>
        <p:spPr>
          <a:xfrm>
            <a:off x="13045309" y="174887"/>
            <a:ext cx="4985635" cy="4985635"/>
          </a:xfrm>
          <a:custGeom>
            <a:avLst/>
            <a:gdLst/>
            <a:ahLst/>
            <a:cxnLst/>
            <a:rect l="l" t="t" r="r" b="b"/>
            <a:pathLst>
              <a:path w="4985635" h="4985635">
                <a:moveTo>
                  <a:pt x="0" y="0"/>
                </a:moveTo>
                <a:lnTo>
                  <a:pt x="4985636" y="0"/>
                </a:lnTo>
                <a:lnTo>
                  <a:pt x="4985636" y="4985636"/>
                </a:lnTo>
                <a:lnTo>
                  <a:pt x="0" y="4985636"/>
                </a:lnTo>
                <a:lnTo>
                  <a:pt x="0" y="0"/>
                </a:lnTo>
                <a:close/>
              </a:path>
            </a:pathLst>
          </a:custGeom>
          <a:blipFill>
            <a:blip r:embed="rId3"/>
            <a:stretch>
              <a:fillRect/>
            </a:stretch>
          </a:blipFill>
        </p:spPr>
      </p:sp>
      <p:sp>
        <p:nvSpPr>
          <p:cNvPr id="5" name="Freeform 5"/>
          <p:cNvSpPr/>
          <p:nvPr/>
        </p:nvSpPr>
        <p:spPr>
          <a:xfrm>
            <a:off x="789018" y="7090586"/>
            <a:ext cx="4303577" cy="874569"/>
          </a:xfrm>
          <a:custGeom>
            <a:avLst/>
            <a:gdLst/>
            <a:ahLst/>
            <a:cxnLst/>
            <a:rect l="l" t="t" r="r" b="b"/>
            <a:pathLst>
              <a:path w="4303577" h="874569">
                <a:moveTo>
                  <a:pt x="0" y="0"/>
                </a:moveTo>
                <a:lnTo>
                  <a:pt x="4303577" y="0"/>
                </a:lnTo>
                <a:lnTo>
                  <a:pt x="4303577" y="874569"/>
                </a:lnTo>
                <a:lnTo>
                  <a:pt x="0" y="874569"/>
                </a:lnTo>
                <a:lnTo>
                  <a:pt x="0" y="0"/>
                </a:lnTo>
                <a:close/>
              </a:path>
            </a:pathLst>
          </a:custGeom>
          <a:blipFill>
            <a:blip r:embed="rId4"/>
            <a:stretch>
              <a:fillRect t="-187578"/>
            </a:stretch>
          </a:blipFill>
        </p:spPr>
      </p:sp>
      <p:sp>
        <p:nvSpPr>
          <p:cNvPr id="6" name="Freeform 6"/>
          <p:cNvSpPr/>
          <p:nvPr/>
        </p:nvSpPr>
        <p:spPr>
          <a:xfrm flipH="1">
            <a:off x="9472392" y="1122105"/>
            <a:ext cx="7515561" cy="9395342"/>
          </a:xfrm>
          <a:custGeom>
            <a:avLst/>
            <a:gdLst/>
            <a:ahLst/>
            <a:cxnLst/>
            <a:rect l="l" t="t" r="r" b="b"/>
            <a:pathLst>
              <a:path w="7515561" h="9395342">
                <a:moveTo>
                  <a:pt x="7515561" y="0"/>
                </a:moveTo>
                <a:lnTo>
                  <a:pt x="0" y="0"/>
                </a:lnTo>
                <a:lnTo>
                  <a:pt x="0" y="9395343"/>
                </a:lnTo>
                <a:lnTo>
                  <a:pt x="7515561" y="9395343"/>
                </a:lnTo>
                <a:lnTo>
                  <a:pt x="7515561" y="0"/>
                </a:lnTo>
                <a:close/>
              </a:path>
            </a:pathLst>
          </a:custGeom>
          <a:blipFill>
            <a:blip r:embed="rId5"/>
            <a:stretch>
              <a:fillRect l="-37257" t="-26044" r="-44709" b="-19515"/>
            </a:stretch>
          </a:blipFill>
        </p:spPr>
      </p:sp>
      <p:sp>
        <p:nvSpPr>
          <p:cNvPr id="7" name="TextBox 7"/>
          <p:cNvSpPr txBox="1"/>
          <p:nvPr/>
        </p:nvSpPr>
        <p:spPr>
          <a:xfrm>
            <a:off x="789305" y="5057775"/>
            <a:ext cx="8847455" cy="807720"/>
          </a:xfrm>
          <a:prstGeom prst="rect">
            <a:avLst/>
          </a:prstGeom>
        </p:spPr>
        <p:txBody>
          <a:bodyPr wrap="square" lIns="0" tIns="0" rIns="0" bIns="0" rtlCol="0" anchor="t">
            <a:spAutoFit/>
          </a:bodyPr>
          <a:lstStyle/>
          <a:p>
            <a:pPr algn="l">
              <a:lnSpc>
                <a:spcPts val="6300"/>
              </a:lnSpc>
              <a:spcBef>
                <a:spcPct val="0"/>
              </a:spcBef>
            </a:pPr>
            <a:r>
              <a:rPr lang="en-US" sz="4500" b="1">
                <a:solidFill>
                  <a:srgbClr val="191818"/>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Reviewer's Guide</a:t>
            </a:r>
            <a:endParaRPr lang="en-US" sz="4500" b="1">
              <a:solidFill>
                <a:srgbClr val="191818"/>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8" name="Freeform 8"/>
          <p:cNvSpPr/>
          <p:nvPr/>
        </p:nvSpPr>
        <p:spPr>
          <a:xfrm>
            <a:off x="789018" y="6083467"/>
            <a:ext cx="5557220" cy="1007119"/>
          </a:xfrm>
          <a:custGeom>
            <a:avLst/>
            <a:gdLst/>
            <a:ahLst/>
            <a:cxnLst/>
            <a:rect l="l" t="t" r="r" b="b"/>
            <a:pathLst>
              <a:path w="5557220" h="1007119">
                <a:moveTo>
                  <a:pt x="0" y="0"/>
                </a:moveTo>
                <a:lnTo>
                  <a:pt x="5557220" y="0"/>
                </a:lnTo>
                <a:lnTo>
                  <a:pt x="5557220" y="1007119"/>
                </a:lnTo>
                <a:lnTo>
                  <a:pt x="0" y="1007119"/>
                </a:lnTo>
                <a:lnTo>
                  <a:pt x="0" y="0"/>
                </a:lnTo>
                <a:close/>
              </a:path>
            </a:pathLst>
          </a:custGeom>
          <a:blipFill>
            <a:blip r:embed="rId4"/>
            <a:stretch>
              <a:fillRect b="-222476"/>
            </a:stretch>
          </a:blipFill>
        </p:spPr>
      </p:sp>
      <p:sp>
        <p:nvSpPr>
          <p:cNvPr id="9" name="TextBox 9"/>
          <p:cNvSpPr txBox="1"/>
          <p:nvPr/>
        </p:nvSpPr>
        <p:spPr>
          <a:xfrm>
            <a:off x="6477000" y="5600700"/>
            <a:ext cx="3992880" cy="1518285"/>
          </a:xfrm>
          <a:prstGeom prst="rect">
            <a:avLst/>
          </a:prstGeom>
        </p:spPr>
        <p:txBody>
          <a:bodyPr wrap="square" lIns="0" tIns="0" rIns="0" bIns="0" rtlCol="0" anchor="t">
            <a:spAutoFit/>
          </a:bodyPr>
          <a:lstStyle/>
          <a:p>
            <a:pPr algn="ctr">
              <a:lnSpc>
                <a:spcPts val="11840"/>
              </a:lnSpc>
              <a:spcBef>
                <a:spcPct val="0"/>
              </a:spcBef>
            </a:pPr>
            <a:r>
              <a:rPr lang="en-US" sz="8455">
                <a:solidFill>
                  <a:srgbClr val="191818"/>
                </a:solidFill>
                <a:latin typeface="Infinix Display"/>
                <a:ea typeface="Infinix Display"/>
                <a:cs typeface="Infinix Display"/>
                <a:sym typeface="Infinix Display"/>
              </a:rPr>
              <a:t>Flip</a:t>
            </a:r>
            <a:endParaRPr lang="en-US" sz="8455">
              <a:solidFill>
                <a:srgbClr val="191818"/>
              </a:solidFill>
              <a:latin typeface="Infinix Display"/>
              <a:ea typeface="Infinix Display"/>
              <a:cs typeface="Infinix Display"/>
              <a:sym typeface="Infinix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rot="-82435">
            <a:off x="4005002" y="-1262404"/>
            <a:ext cx="7461434" cy="13359871"/>
          </a:xfrm>
          <a:custGeom>
            <a:avLst/>
            <a:gdLst/>
            <a:ahLst/>
            <a:cxnLst/>
            <a:rect l="l" t="t" r="r" b="b"/>
            <a:pathLst>
              <a:path w="7461434" h="13359871">
                <a:moveTo>
                  <a:pt x="0" y="0"/>
                </a:moveTo>
                <a:lnTo>
                  <a:pt x="7461434" y="0"/>
                </a:lnTo>
                <a:lnTo>
                  <a:pt x="7461434" y="13359871"/>
                </a:lnTo>
                <a:lnTo>
                  <a:pt x="0" y="13359871"/>
                </a:lnTo>
                <a:lnTo>
                  <a:pt x="0" y="0"/>
                </a:lnTo>
                <a:close/>
              </a:path>
            </a:pathLst>
          </a:custGeom>
          <a:blipFill>
            <a:blip r:embed="rId3"/>
            <a:stretch>
              <a:fillRect l="-74924" t="-21224" r="-77440" b="-19719"/>
            </a:stretch>
          </a:blipFill>
        </p:spPr>
      </p:sp>
      <p:sp>
        <p:nvSpPr>
          <p:cNvPr id="5" name="Freeform 5"/>
          <p:cNvSpPr/>
          <p:nvPr/>
        </p:nvSpPr>
        <p:spPr>
          <a:xfrm>
            <a:off x="8166818" y="3675190"/>
            <a:ext cx="2021487" cy="478773"/>
          </a:xfrm>
          <a:custGeom>
            <a:avLst/>
            <a:gdLst/>
            <a:ahLst/>
            <a:cxnLst/>
            <a:rect l="l" t="t" r="r" b="b"/>
            <a:pathLst>
              <a:path w="2021487" h="478773">
                <a:moveTo>
                  <a:pt x="0" y="0"/>
                </a:moveTo>
                <a:lnTo>
                  <a:pt x="2021487" y="0"/>
                </a:lnTo>
                <a:lnTo>
                  <a:pt x="2021487" y="478773"/>
                </a:lnTo>
                <a:lnTo>
                  <a:pt x="0" y="478773"/>
                </a:lnTo>
                <a:lnTo>
                  <a:pt x="0" y="0"/>
                </a:lnTo>
                <a:close/>
              </a:path>
            </a:pathLst>
          </a:custGeom>
          <a:blipFill>
            <a:blip r:embed="rId4"/>
            <a:stretch>
              <a:fillRect/>
            </a:stretch>
          </a:blipFill>
        </p:spPr>
      </p:sp>
      <p:sp>
        <p:nvSpPr>
          <p:cNvPr id="6" name="Freeform 6"/>
          <p:cNvSpPr/>
          <p:nvPr/>
        </p:nvSpPr>
        <p:spPr>
          <a:xfrm>
            <a:off x="9361133" y="4506388"/>
            <a:ext cx="1904957" cy="420211"/>
          </a:xfrm>
          <a:custGeom>
            <a:avLst/>
            <a:gdLst/>
            <a:ahLst/>
            <a:cxnLst/>
            <a:rect l="l" t="t" r="r" b="b"/>
            <a:pathLst>
              <a:path w="1904957" h="420211">
                <a:moveTo>
                  <a:pt x="0" y="0"/>
                </a:moveTo>
                <a:lnTo>
                  <a:pt x="1904957" y="0"/>
                </a:lnTo>
                <a:lnTo>
                  <a:pt x="1904957" y="420211"/>
                </a:lnTo>
                <a:lnTo>
                  <a:pt x="0" y="420211"/>
                </a:lnTo>
                <a:lnTo>
                  <a:pt x="0" y="0"/>
                </a:lnTo>
                <a:close/>
              </a:path>
            </a:pathLst>
          </a:custGeom>
          <a:blipFill>
            <a:blip r:embed="rId5"/>
            <a:stretch>
              <a:fillRect/>
            </a:stretch>
          </a:blipFill>
        </p:spPr>
      </p:sp>
      <p:sp>
        <p:nvSpPr>
          <p:cNvPr id="7" name="Freeform 7"/>
          <p:cNvSpPr/>
          <p:nvPr/>
        </p:nvSpPr>
        <p:spPr>
          <a:xfrm>
            <a:off x="8166818" y="5049283"/>
            <a:ext cx="1954364" cy="462876"/>
          </a:xfrm>
          <a:custGeom>
            <a:avLst/>
            <a:gdLst/>
            <a:ahLst/>
            <a:cxnLst/>
            <a:rect l="l" t="t" r="r" b="b"/>
            <a:pathLst>
              <a:path w="1954364" h="462876">
                <a:moveTo>
                  <a:pt x="0" y="0"/>
                </a:moveTo>
                <a:lnTo>
                  <a:pt x="1954364" y="0"/>
                </a:lnTo>
                <a:lnTo>
                  <a:pt x="1954364" y="462876"/>
                </a:lnTo>
                <a:lnTo>
                  <a:pt x="0" y="462876"/>
                </a:lnTo>
                <a:lnTo>
                  <a:pt x="0" y="0"/>
                </a:lnTo>
                <a:close/>
              </a:path>
            </a:pathLst>
          </a:custGeom>
          <a:blipFill>
            <a:blip r:embed="rId6"/>
            <a:stretch>
              <a:fillRect/>
            </a:stretch>
          </a:blipFill>
        </p:spPr>
      </p:sp>
      <p:sp>
        <p:nvSpPr>
          <p:cNvPr id="8" name="Freeform 8"/>
          <p:cNvSpPr/>
          <p:nvPr/>
        </p:nvSpPr>
        <p:spPr>
          <a:xfrm>
            <a:off x="10188305" y="5280721"/>
            <a:ext cx="1437226" cy="846937"/>
          </a:xfrm>
          <a:custGeom>
            <a:avLst/>
            <a:gdLst/>
            <a:ahLst/>
            <a:cxnLst/>
            <a:rect l="l" t="t" r="r" b="b"/>
            <a:pathLst>
              <a:path w="1437226" h="846937">
                <a:moveTo>
                  <a:pt x="0" y="0"/>
                </a:moveTo>
                <a:lnTo>
                  <a:pt x="1437226" y="0"/>
                </a:lnTo>
                <a:lnTo>
                  <a:pt x="1437226" y="846937"/>
                </a:lnTo>
                <a:lnTo>
                  <a:pt x="0" y="846937"/>
                </a:lnTo>
                <a:lnTo>
                  <a:pt x="0" y="0"/>
                </a:lnTo>
                <a:close/>
              </a:path>
            </a:pathLst>
          </a:custGeom>
          <a:blipFill>
            <a:blip r:embed="rId7"/>
            <a:stretch>
              <a:fillRect/>
            </a:stretch>
          </a:blipFill>
        </p:spPr>
      </p:sp>
      <p:sp>
        <p:nvSpPr>
          <p:cNvPr id="9" name="Freeform 9"/>
          <p:cNvSpPr/>
          <p:nvPr/>
        </p:nvSpPr>
        <p:spPr>
          <a:xfrm>
            <a:off x="8195763" y="5894681"/>
            <a:ext cx="1992542" cy="537670"/>
          </a:xfrm>
          <a:custGeom>
            <a:avLst/>
            <a:gdLst/>
            <a:ahLst/>
            <a:cxnLst/>
            <a:rect l="l" t="t" r="r" b="b"/>
            <a:pathLst>
              <a:path w="1992542" h="537670">
                <a:moveTo>
                  <a:pt x="0" y="0"/>
                </a:moveTo>
                <a:lnTo>
                  <a:pt x="1992542" y="0"/>
                </a:lnTo>
                <a:lnTo>
                  <a:pt x="1992542" y="537670"/>
                </a:lnTo>
                <a:lnTo>
                  <a:pt x="0" y="537670"/>
                </a:lnTo>
                <a:lnTo>
                  <a:pt x="0" y="0"/>
                </a:lnTo>
                <a:close/>
              </a:path>
            </a:pathLst>
          </a:custGeom>
          <a:blipFill>
            <a:blip r:embed="rId8"/>
            <a:stretch>
              <a:fillRect/>
            </a:stretch>
          </a:blipFill>
        </p:spPr>
      </p:sp>
      <p:sp>
        <p:nvSpPr>
          <p:cNvPr id="10" name="TextBox 10"/>
          <p:cNvSpPr txBox="1"/>
          <p:nvPr/>
        </p:nvSpPr>
        <p:spPr>
          <a:xfrm rot="2700000">
            <a:off x="5957826" y="8017414"/>
            <a:ext cx="2261722" cy="844846"/>
          </a:xfrm>
          <a:prstGeom prst="rect">
            <a:avLst/>
          </a:prstGeom>
        </p:spPr>
        <p:txBody>
          <a:bodyPr lIns="0" tIns="0" rIns="0" bIns="0" rtlCol="0" anchor="t">
            <a:spAutoFit/>
          </a:bodyPr>
          <a:lstStyle/>
          <a:p>
            <a:pPr algn="ctr">
              <a:lnSpc>
                <a:spcPts val="2260"/>
              </a:lnSpc>
            </a:pPr>
            <a:r>
              <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Unfolded Thickness:</a:t>
            </a:r>
            <a:endPar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2260"/>
              </a:lnSpc>
              <a:spcBef>
                <a:spcPct val="0"/>
              </a:spcBef>
            </a:pPr>
            <a:r>
              <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As thin as 7.64mm</a:t>
            </a:r>
            <a:endPar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TextBox 11"/>
          <p:cNvSpPr txBox="1"/>
          <p:nvPr/>
        </p:nvSpPr>
        <p:spPr>
          <a:xfrm>
            <a:off x="682571" y="3595802"/>
            <a:ext cx="4631606" cy="3150353"/>
          </a:xfrm>
          <a:prstGeom prst="rect">
            <a:avLst/>
          </a:prstGeom>
        </p:spPr>
        <p:txBody>
          <a:bodyPr lIns="0" tIns="0" rIns="0" bIns="0" rtlCol="0" anchor="t">
            <a:spAutoFit/>
          </a:bodyPr>
          <a:lstStyle/>
          <a:p>
            <a:pPr algn="l">
              <a:lnSpc>
                <a:spcPts val="2775"/>
              </a:lnSpc>
            </a:pPr>
            <a:r>
              <a:rPr lang="en-US" sz="1735">
                <a:solidFill>
                  <a:srgbClr val="FEFEFE"/>
                </a:solidFill>
                <a:latin typeface="Aktiv Grotesk Ex" panose="020B0604020203020204"/>
                <a:ea typeface="Aktiv Grotesk Ex" panose="020B0604020203020204"/>
                <a:cs typeface="Aktiv Grotesk Ex" panose="020B0604020203020204"/>
                <a:sym typeface="Aktiv Grotesk Ex" panose="020B0604020203020204"/>
              </a:rPr>
              <a:t>Comfortable grip anytime.</a:t>
            </a:r>
            <a:endParaRPr lang="en-US" sz="173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775"/>
              </a:lnSpc>
            </a:pPr>
          </a:p>
          <a:p>
            <a:pPr algn="l">
              <a:lnSpc>
                <a:spcPts val="2775"/>
              </a:lnSpc>
            </a:pPr>
            <a:r>
              <a:rPr lang="en-US" sz="1735">
                <a:solidFill>
                  <a:srgbClr val="FEFEFE"/>
                </a:solidFill>
                <a:latin typeface="Aktiv Grotesk Ex" panose="020B0604020203020204"/>
                <a:ea typeface="Aktiv Grotesk Ex" panose="020B0604020203020204"/>
                <a:cs typeface="Aktiv Grotesk Ex" panose="020B0604020203020204"/>
                <a:sym typeface="Aktiv Grotesk Ex" panose="020B0604020203020204"/>
              </a:rPr>
              <a:t>When unfolded, it’s slim and seamless, achieving a perfect balance of feel and appearance. </a:t>
            </a:r>
            <a:endParaRPr lang="en-US" sz="173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775"/>
              </a:lnSpc>
            </a:pPr>
          </a:p>
          <a:p>
            <a:pPr algn="l">
              <a:lnSpc>
                <a:spcPts val="2775"/>
              </a:lnSpc>
            </a:pPr>
            <a:r>
              <a:rPr lang="en-US" sz="1735">
                <a:solidFill>
                  <a:srgbClr val="FEFEFE"/>
                </a:solidFill>
                <a:latin typeface="Aktiv Grotesk Ex" panose="020B0604020203020204"/>
                <a:ea typeface="Aktiv Grotesk Ex" panose="020B0604020203020204"/>
                <a:cs typeface="Aktiv Grotesk Ex" panose="020B0604020203020204"/>
                <a:sym typeface="Aktiv Grotesk Ex" panose="020B0604020203020204"/>
              </a:rPr>
              <a:t>When folded, it’s compact and convenient, fitting easily into your pocket. </a:t>
            </a:r>
            <a:endParaRPr lang="en-US" sz="173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14000924" y="8918209"/>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//10</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3" name="TextBox 13"/>
          <p:cNvSpPr txBox="1"/>
          <p:nvPr/>
        </p:nvSpPr>
        <p:spPr>
          <a:xfrm rot="-2700000">
            <a:off x="5599534" y="2811788"/>
            <a:ext cx="2261722" cy="559099"/>
          </a:xfrm>
          <a:prstGeom prst="rect">
            <a:avLst/>
          </a:prstGeom>
        </p:spPr>
        <p:txBody>
          <a:bodyPr lIns="0" tIns="0" rIns="0" bIns="0" rtlCol="0" anchor="t">
            <a:spAutoFit/>
          </a:bodyPr>
          <a:lstStyle/>
          <a:p>
            <a:pPr algn="ctr">
              <a:lnSpc>
                <a:spcPts val="2260"/>
              </a:lnSpc>
            </a:pPr>
            <a:r>
              <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Ultra-light at</a:t>
            </a:r>
            <a:endPar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2260"/>
              </a:lnSpc>
              <a:spcBef>
                <a:spcPct val="0"/>
              </a:spcBef>
            </a:pPr>
            <a:r>
              <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195g</a:t>
            </a:r>
            <a:endParaRPr lang="en-US" sz="161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4" name="TextBox 14"/>
          <p:cNvSpPr txBox="1"/>
          <p:nvPr/>
        </p:nvSpPr>
        <p:spPr>
          <a:xfrm>
            <a:off x="517311" y="2611976"/>
            <a:ext cx="18150509" cy="502922"/>
          </a:xfrm>
          <a:prstGeom prst="rect">
            <a:avLst/>
          </a:prstGeom>
        </p:spPr>
        <p:txBody>
          <a:bodyPr lIns="0" tIns="0" rIns="0" bIns="0" rtlCol="0" anchor="t">
            <a:spAutoFit/>
          </a:bodyPr>
          <a:lstStyle/>
          <a:p>
            <a:pPr marL="0" lvl="0" indent="0" algn="l">
              <a:lnSpc>
                <a:spcPts val="3960"/>
              </a:lnSpc>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Small Pocket Size                                                    Big Screen Interaction</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11692206" y="3609260"/>
            <a:ext cx="5986194" cy="3468112"/>
          </a:xfrm>
          <a:prstGeom prst="rect">
            <a:avLst/>
          </a:prstGeom>
        </p:spPr>
        <p:txBody>
          <a:bodyPr lIns="0" tIns="0" rIns="0" bIns="0" rtlCol="0" anchor="t">
            <a:spAutoFit/>
          </a:bodyPr>
          <a:lstStyle/>
          <a:p>
            <a:pPr algn="l">
              <a:lnSpc>
                <a:spcPts val="2935"/>
              </a:lnSpc>
            </a:pPr>
            <a:r>
              <a:rPr lang="en-US" sz="183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Cover Screen with Multi-App Compatibility:</a:t>
            </a:r>
            <a:endParaRPr lang="en-US" sz="183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935"/>
              </a:lnSpc>
            </a:pPr>
          </a:p>
          <a:p>
            <a:pPr algn="l">
              <a:lnSpc>
                <a:spcPts val="2400"/>
              </a:lnSpc>
            </a:pPr>
            <a:r>
              <a:rPr lang="en-US" sz="15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Also, the ZERO Flip's 3.64-inch large Dynamic MultiView Display delivers an efficient interactive experience.</a:t>
            </a:r>
            <a:endParaRPr lang="en-US" sz="15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400"/>
              </a:lnSpc>
            </a:pPr>
          </a:p>
          <a:p>
            <a:pPr algn="l">
              <a:lnSpc>
                <a:spcPts val="2400"/>
              </a:lnSpc>
            </a:pPr>
            <a:r>
              <a:rPr lang="en-US" sz="15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outer screen is compatible with popular apps like TikTok, YouTube, WhatsApp, Google Maps, Lazada, and more. Paired with a user-friendly outer screen keyboard, it allows you to quickly view and reply to messages, making the outer screen both aesthetically pleasing and functional.</a:t>
            </a:r>
            <a:endParaRPr lang="en-US" sz="15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924841" y="2594080"/>
            <a:ext cx="3191277" cy="3606762"/>
          </a:xfrm>
          <a:custGeom>
            <a:avLst/>
            <a:gdLst/>
            <a:ahLst/>
            <a:cxnLst/>
            <a:rect l="l" t="t" r="r" b="b"/>
            <a:pathLst>
              <a:path w="3191277" h="3606762">
                <a:moveTo>
                  <a:pt x="0" y="0"/>
                </a:moveTo>
                <a:lnTo>
                  <a:pt x="3191277" y="0"/>
                </a:lnTo>
                <a:lnTo>
                  <a:pt x="3191277" y="3606762"/>
                </a:lnTo>
                <a:lnTo>
                  <a:pt x="0" y="3606762"/>
                </a:lnTo>
                <a:lnTo>
                  <a:pt x="0" y="0"/>
                </a:lnTo>
                <a:close/>
              </a:path>
            </a:pathLst>
          </a:custGeom>
          <a:blipFill>
            <a:blip r:embed="rId3"/>
            <a:stretch>
              <a:fillRect t="-3247" r="-2961"/>
            </a:stretch>
          </a:blipFill>
        </p:spPr>
      </p:sp>
      <p:sp>
        <p:nvSpPr>
          <p:cNvPr id="5" name="Freeform 5"/>
          <p:cNvSpPr/>
          <p:nvPr/>
        </p:nvSpPr>
        <p:spPr>
          <a:xfrm>
            <a:off x="10741653" y="5170866"/>
            <a:ext cx="2114141" cy="4632145"/>
          </a:xfrm>
          <a:custGeom>
            <a:avLst/>
            <a:gdLst/>
            <a:ahLst/>
            <a:cxnLst/>
            <a:rect l="l" t="t" r="r" b="b"/>
            <a:pathLst>
              <a:path w="2114141" h="4632145">
                <a:moveTo>
                  <a:pt x="0" y="0"/>
                </a:moveTo>
                <a:lnTo>
                  <a:pt x="2114141" y="0"/>
                </a:lnTo>
                <a:lnTo>
                  <a:pt x="2114141" y="4632145"/>
                </a:lnTo>
                <a:lnTo>
                  <a:pt x="0" y="4632145"/>
                </a:lnTo>
                <a:lnTo>
                  <a:pt x="0" y="0"/>
                </a:lnTo>
                <a:close/>
              </a:path>
            </a:pathLst>
          </a:custGeom>
          <a:blipFill>
            <a:blip r:embed="rId4"/>
            <a:stretch>
              <a:fillRect t="-11318"/>
            </a:stretch>
          </a:blipFill>
        </p:spPr>
      </p:sp>
      <p:sp>
        <p:nvSpPr>
          <p:cNvPr id="6" name="Freeform 6"/>
          <p:cNvSpPr/>
          <p:nvPr/>
        </p:nvSpPr>
        <p:spPr>
          <a:xfrm>
            <a:off x="4180333" y="2594080"/>
            <a:ext cx="3560958" cy="3521725"/>
          </a:xfrm>
          <a:custGeom>
            <a:avLst/>
            <a:gdLst/>
            <a:ahLst/>
            <a:cxnLst/>
            <a:rect l="l" t="t" r="r" b="b"/>
            <a:pathLst>
              <a:path w="3560958" h="3521725">
                <a:moveTo>
                  <a:pt x="0" y="0"/>
                </a:moveTo>
                <a:lnTo>
                  <a:pt x="3560958" y="0"/>
                </a:lnTo>
                <a:lnTo>
                  <a:pt x="3560958" y="3521725"/>
                </a:lnTo>
                <a:lnTo>
                  <a:pt x="0" y="3521725"/>
                </a:lnTo>
                <a:lnTo>
                  <a:pt x="0" y="0"/>
                </a:lnTo>
                <a:close/>
              </a:path>
            </a:pathLst>
          </a:custGeom>
          <a:blipFill>
            <a:blip r:embed="rId5"/>
            <a:stretch>
              <a:fillRect l="-7906" t="-34333" r="-7314" b="-150403"/>
            </a:stretch>
          </a:blipFill>
        </p:spPr>
      </p:sp>
      <p:sp>
        <p:nvSpPr>
          <p:cNvPr id="7" name="Freeform 7"/>
          <p:cNvSpPr/>
          <p:nvPr/>
        </p:nvSpPr>
        <p:spPr>
          <a:xfrm>
            <a:off x="8526318" y="5170866"/>
            <a:ext cx="2048957" cy="4632145"/>
          </a:xfrm>
          <a:custGeom>
            <a:avLst/>
            <a:gdLst/>
            <a:ahLst/>
            <a:cxnLst/>
            <a:rect l="l" t="t" r="r" b="b"/>
            <a:pathLst>
              <a:path w="2048957" h="4632145">
                <a:moveTo>
                  <a:pt x="0" y="0"/>
                </a:moveTo>
                <a:lnTo>
                  <a:pt x="2048958" y="0"/>
                </a:lnTo>
                <a:lnTo>
                  <a:pt x="2048958" y="4632145"/>
                </a:lnTo>
                <a:lnTo>
                  <a:pt x="0" y="4632145"/>
                </a:lnTo>
                <a:lnTo>
                  <a:pt x="0" y="0"/>
                </a:lnTo>
                <a:close/>
              </a:path>
            </a:pathLst>
          </a:custGeom>
          <a:blipFill>
            <a:blip r:embed="rId6"/>
            <a:stretch>
              <a:fillRect t="-4349" b="-3866"/>
            </a:stretch>
          </a:blipFill>
        </p:spPr>
      </p:sp>
      <p:sp>
        <p:nvSpPr>
          <p:cNvPr id="8" name="Freeform 8"/>
          <p:cNvSpPr/>
          <p:nvPr/>
        </p:nvSpPr>
        <p:spPr>
          <a:xfrm>
            <a:off x="15173267" y="5143500"/>
            <a:ext cx="1904575" cy="4659511"/>
          </a:xfrm>
          <a:custGeom>
            <a:avLst/>
            <a:gdLst/>
            <a:ahLst/>
            <a:cxnLst/>
            <a:rect l="l" t="t" r="r" b="b"/>
            <a:pathLst>
              <a:path w="1904575" h="4659511">
                <a:moveTo>
                  <a:pt x="0" y="0"/>
                </a:moveTo>
                <a:lnTo>
                  <a:pt x="1904575" y="0"/>
                </a:lnTo>
                <a:lnTo>
                  <a:pt x="1904575" y="4659511"/>
                </a:lnTo>
                <a:lnTo>
                  <a:pt x="0" y="4659511"/>
                </a:lnTo>
                <a:lnTo>
                  <a:pt x="0" y="0"/>
                </a:lnTo>
                <a:close/>
              </a:path>
            </a:pathLst>
          </a:custGeom>
          <a:blipFill>
            <a:blip r:embed="rId7"/>
            <a:stretch>
              <a:fillRect/>
            </a:stretch>
          </a:blipFill>
        </p:spPr>
      </p:sp>
      <p:sp>
        <p:nvSpPr>
          <p:cNvPr id="9" name="Freeform 9"/>
          <p:cNvSpPr/>
          <p:nvPr/>
        </p:nvSpPr>
        <p:spPr>
          <a:xfrm>
            <a:off x="13017719" y="5143500"/>
            <a:ext cx="1904575" cy="4659511"/>
          </a:xfrm>
          <a:custGeom>
            <a:avLst/>
            <a:gdLst/>
            <a:ahLst/>
            <a:cxnLst/>
            <a:rect l="l" t="t" r="r" b="b"/>
            <a:pathLst>
              <a:path w="1904575" h="4659511">
                <a:moveTo>
                  <a:pt x="0" y="0"/>
                </a:moveTo>
                <a:lnTo>
                  <a:pt x="1904576" y="0"/>
                </a:lnTo>
                <a:lnTo>
                  <a:pt x="1904576" y="4659511"/>
                </a:lnTo>
                <a:lnTo>
                  <a:pt x="0" y="4659511"/>
                </a:lnTo>
                <a:lnTo>
                  <a:pt x="0" y="0"/>
                </a:lnTo>
                <a:close/>
              </a:path>
            </a:pathLst>
          </a:custGeom>
          <a:blipFill>
            <a:blip r:embed="rId8"/>
            <a:stretch>
              <a:fillRect/>
            </a:stretch>
          </a:blipFill>
        </p:spPr>
      </p:sp>
      <p:sp>
        <p:nvSpPr>
          <p:cNvPr id="10" name="TextBox 10"/>
          <p:cNvSpPr txBox="1"/>
          <p:nvPr/>
        </p:nvSpPr>
        <p:spPr>
          <a:xfrm>
            <a:off x="912455" y="806129"/>
            <a:ext cx="14585610" cy="1037592"/>
          </a:xfrm>
          <a:prstGeom prst="rect">
            <a:avLst/>
          </a:prstGeom>
        </p:spPr>
        <p:txBody>
          <a:bodyPr lIns="0" tIns="0" rIns="0" bIns="0" rtlCol="0" anchor="t">
            <a:spAutoFit/>
          </a:bodyPr>
          <a:lstStyle/>
          <a:p>
            <a:pPr algn="l">
              <a:lnSpc>
                <a:spcPts val="4070"/>
              </a:lnSpc>
            </a:pPr>
            <a:r>
              <a:rPr lang="en-US" sz="3700">
                <a:solidFill>
                  <a:srgbClr val="FEFEFE"/>
                </a:solidFill>
                <a:latin typeface="Aktiv Grotesk Ex" panose="020B0604020203020204"/>
                <a:ea typeface="Aktiv Grotesk Ex" panose="020B0604020203020204"/>
                <a:cs typeface="Aktiv Grotesk Ex" panose="020B0604020203020204"/>
                <a:sym typeface="Aktiv Grotesk Ex" panose="020B0604020203020204"/>
              </a:rPr>
              <a:t>Customized Dynamic MultiView Display</a:t>
            </a:r>
            <a:endParaRPr lang="en-US" sz="37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4070"/>
              </a:lnSpc>
            </a:pPr>
            <a:r>
              <a:rPr lang="en-US" sz="3700">
                <a:solidFill>
                  <a:srgbClr val="FEFEFE"/>
                </a:solidFill>
                <a:latin typeface="Aktiv Grotesk Ex" panose="020B0604020203020204"/>
                <a:ea typeface="Aktiv Grotesk Ex" panose="020B0604020203020204"/>
                <a:cs typeface="Aktiv Grotesk Ex" panose="020B0604020203020204"/>
                <a:sym typeface="Aktiv Grotesk Ex" panose="020B0604020203020204"/>
              </a:rPr>
              <a:t>M</a:t>
            </a:r>
            <a:r>
              <a:rPr lang="en-US" sz="37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ake Your Flip More Personalized</a:t>
            </a:r>
            <a:endParaRPr lang="en-US" sz="37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1" name="TextBox 11"/>
          <p:cNvSpPr txBox="1"/>
          <p:nvPr/>
        </p:nvSpPr>
        <p:spPr>
          <a:xfrm>
            <a:off x="912455" y="8918209"/>
            <a:ext cx="3420611" cy="613507"/>
          </a:xfrm>
          <a:prstGeom prst="rect">
            <a:avLst/>
          </a:prstGeom>
        </p:spPr>
        <p:txBody>
          <a:bodyPr lIns="0" tIns="0" rIns="0" bIns="0" rtlCol="0" anchor="t">
            <a:spAutoFit/>
          </a:bodyPr>
          <a:lstStyle/>
          <a:p>
            <a:pPr marL="0" lvl="0" indent="0" algn="l">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//11</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2" name="TextBox 12"/>
          <p:cNvSpPr txBox="1"/>
          <p:nvPr/>
        </p:nvSpPr>
        <p:spPr>
          <a:xfrm>
            <a:off x="1135808" y="6585051"/>
            <a:ext cx="5960621" cy="1737102"/>
          </a:xfrm>
          <a:prstGeom prst="rect">
            <a:avLst/>
          </a:prstGeom>
        </p:spPr>
        <p:txBody>
          <a:bodyPr lIns="0" tIns="0" rIns="0" bIns="0" rtlCol="0" anchor="t">
            <a:spAutoFit/>
          </a:bodyPr>
          <a:lstStyle/>
          <a:p>
            <a:pPr algn="l">
              <a:lnSpc>
                <a:spcPts val="2935"/>
              </a:lnSpc>
            </a:pPr>
            <a:r>
              <a:rPr lang="en-US" sz="183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3D Animated Pets Interaction:</a:t>
            </a:r>
            <a:endParaRPr lang="en-US" sz="183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240"/>
              </a:lnSpc>
            </a:pPr>
            <a:r>
              <a:rPr lang="en-US" sz="14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phone offers 3D dynamic interactive pets, including an alpaca, dachshund, penguin, brown bear, and Siamese cat, which are displayed on the outer screen. It also includes pet-themed mini-games, allowing users to connect with others and check rankings.</a:t>
            </a:r>
            <a:endParaRPr lang="en-US" sz="14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8526318" y="2452493"/>
            <a:ext cx="9664899" cy="2289552"/>
          </a:xfrm>
          <a:prstGeom prst="rect">
            <a:avLst/>
          </a:prstGeom>
        </p:spPr>
        <p:txBody>
          <a:bodyPr lIns="0" tIns="0" rIns="0" bIns="0" rtlCol="0" anchor="t">
            <a:spAutoFit/>
          </a:bodyPr>
          <a:lstStyle/>
          <a:p>
            <a:pPr algn="l">
              <a:lnSpc>
                <a:spcPts val="2935"/>
              </a:lnSpc>
            </a:pPr>
            <a:r>
              <a:rPr lang="en-US" sz="183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Dynamic MultiView Display Customization:</a:t>
            </a:r>
            <a:endParaRPr lang="en-US" sz="1835"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240"/>
              </a:lnSpc>
            </a:pPr>
            <a:r>
              <a:rPr lang="en-US" sz="14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cover Dynamic MultiView Display provides multi-functional cards, including camera, music, phone, weather, alarm, and other commonly used features. Users can freely choose and add their preferred cards, enabling efficient use of quick functions without needing to open the phone.</a:t>
            </a:r>
            <a:endParaRPr lang="en-US" sz="14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240"/>
              </a:lnSpc>
            </a:pPr>
          </a:p>
          <a:p>
            <a:pPr algn="l">
              <a:lnSpc>
                <a:spcPts val="2240"/>
              </a:lnSpc>
            </a:pPr>
            <a:r>
              <a:rPr lang="en-US" sz="14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Customized Dynamic MultiView Display offers a variety of personalized options, including custom images, external screen animations, and photo frames, allowing users to tailor the display to their preferred style.</a:t>
            </a:r>
            <a:endParaRPr lang="en-US" sz="14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rot="5400000">
            <a:off x="10095908" y="2109559"/>
            <a:ext cx="10301651" cy="6082532"/>
          </a:xfrm>
          <a:custGeom>
            <a:avLst/>
            <a:gdLst/>
            <a:ahLst/>
            <a:cxnLst/>
            <a:rect l="l" t="t" r="r" b="b"/>
            <a:pathLst>
              <a:path w="10301651" h="6082532">
                <a:moveTo>
                  <a:pt x="0" y="0"/>
                </a:moveTo>
                <a:lnTo>
                  <a:pt x="10301651" y="0"/>
                </a:lnTo>
                <a:lnTo>
                  <a:pt x="10301651" y="6082533"/>
                </a:lnTo>
                <a:lnTo>
                  <a:pt x="0" y="6082533"/>
                </a:lnTo>
                <a:lnTo>
                  <a:pt x="0" y="0"/>
                </a:lnTo>
                <a:close/>
              </a:path>
            </a:pathLst>
          </a:custGeom>
          <a:blipFill>
            <a:blip r:embed="rId2"/>
            <a:stretch>
              <a:fillRect l="-33732" t="-525" r="-31312" b="-415"/>
            </a:stretch>
          </a:blipFill>
        </p:spPr>
      </p:sp>
      <p:sp>
        <p:nvSpPr>
          <p:cNvPr id="4" name="Freeform 4"/>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grpSp>
        <p:nvGrpSpPr>
          <p:cNvPr id="5" name="Group 5"/>
          <p:cNvGrpSpPr/>
          <p:nvPr/>
        </p:nvGrpSpPr>
        <p:grpSpPr>
          <a:xfrm rot="0">
            <a:off x="8298178" y="8215268"/>
            <a:ext cx="3559847" cy="769616"/>
            <a:chOff x="0" y="0"/>
            <a:chExt cx="4746463" cy="1026154"/>
          </a:xfrm>
        </p:grpSpPr>
        <p:sp>
          <p:nvSpPr>
            <p:cNvPr id="6" name="Freeform 6"/>
            <p:cNvSpPr/>
            <p:nvPr/>
          </p:nvSpPr>
          <p:spPr>
            <a:xfrm>
              <a:off x="3675893" y="0"/>
              <a:ext cx="1070570" cy="1026154"/>
            </a:xfrm>
            <a:custGeom>
              <a:avLst/>
              <a:gdLst/>
              <a:ahLst/>
              <a:cxnLst/>
              <a:rect l="l" t="t" r="r" b="b"/>
              <a:pathLst>
                <a:path w="1070570" h="1026154">
                  <a:moveTo>
                    <a:pt x="0" y="0"/>
                  </a:moveTo>
                  <a:lnTo>
                    <a:pt x="1070570" y="0"/>
                  </a:lnTo>
                  <a:lnTo>
                    <a:pt x="1070570" y="1026154"/>
                  </a:lnTo>
                  <a:lnTo>
                    <a:pt x="0" y="1026154"/>
                  </a:lnTo>
                  <a:lnTo>
                    <a:pt x="0" y="0"/>
                  </a:lnTo>
                  <a:close/>
                </a:path>
              </a:pathLst>
            </a:custGeom>
            <a:blipFill>
              <a:blip r:embed="rId4"/>
              <a:stretch>
                <a:fillRect/>
              </a:stretch>
            </a:blipFill>
          </p:spPr>
        </p:sp>
        <p:sp>
          <p:nvSpPr>
            <p:cNvPr id="7" name="Freeform 7"/>
            <p:cNvSpPr/>
            <p:nvPr/>
          </p:nvSpPr>
          <p:spPr>
            <a:xfrm>
              <a:off x="1223270" y="0"/>
              <a:ext cx="1026154" cy="1026154"/>
            </a:xfrm>
            <a:custGeom>
              <a:avLst/>
              <a:gdLst/>
              <a:ahLst/>
              <a:cxnLst/>
              <a:rect l="l" t="t" r="r" b="b"/>
              <a:pathLst>
                <a:path w="1026154" h="1026154">
                  <a:moveTo>
                    <a:pt x="0" y="0"/>
                  </a:moveTo>
                  <a:lnTo>
                    <a:pt x="1026154" y="0"/>
                  </a:lnTo>
                  <a:lnTo>
                    <a:pt x="1026154" y="1026154"/>
                  </a:lnTo>
                  <a:lnTo>
                    <a:pt x="0" y="1026154"/>
                  </a:lnTo>
                  <a:lnTo>
                    <a:pt x="0" y="0"/>
                  </a:lnTo>
                  <a:close/>
                </a:path>
              </a:pathLst>
            </a:custGeom>
            <a:blipFill>
              <a:blip r:embed="rId5"/>
              <a:stretch>
                <a:fillRect l="-435450" t="-62910" r="-57038" b="-34393"/>
              </a:stretch>
            </a:blipFill>
          </p:spPr>
        </p:sp>
        <p:sp>
          <p:nvSpPr>
            <p:cNvPr id="8" name="Freeform 8"/>
            <p:cNvSpPr/>
            <p:nvPr/>
          </p:nvSpPr>
          <p:spPr>
            <a:xfrm>
              <a:off x="0" y="0"/>
              <a:ext cx="1026154" cy="1026154"/>
            </a:xfrm>
            <a:custGeom>
              <a:avLst/>
              <a:gdLst/>
              <a:ahLst/>
              <a:cxnLst/>
              <a:rect l="l" t="t" r="r" b="b"/>
              <a:pathLst>
                <a:path w="1026154" h="1026154">
                  <a:moveTo>
                    <a:pt x="0" y="0"/>
                  </a:moveTo>
                  <a:lnTo>
                    <a:pt x="1026154" y="0"/>
                  </a:lnTo>
                  <a:lnTo>
                    <a:pt x="1026154" y="1026154"/>
                  </a:lnTo>
                  <a:lnTo>
                    <a:pt x="0" y="1026154"/>
                  </a:lnTo>
                  <a:lnTo>
                    <a:pt x="0" y="0"/>
                  </a:lnTo>
                  <a:close/>
                </a:path>
              </a:pathLst>
            </a:custGeom>
            <a:blipFill>
              <a:blip r:embed="rId6"/>
              <a:stretch>
                <a:fillRect l="-10079" t="-8264" r="-122467" b="-9145"/>
              </a:stretch>
            </a:blipFill>
          </p:spPr>
        </p:sp>
        <p:sp>
          <p:nvSpPr>
            <p:cNvPr id="9" name="Freeform 9"/>
            <p:cNvSpPr/>
            <p:nvPr/>
          </p:nvSpPr>
          <p:spPr>
            <a:xfrm>
              <a:off x="2446539" y="0"/>
              <a:ext cx="1026154" cy="1026154"/>
            </a:xfrm>
            <a:custGeom>
              <a:avLst/>
              <a:gdLst/>
              <a:ahLst/>
              <a:cxnLst/>
              <a:rect l="l" t="t" r="r" b="b"/>
              <a:pathLst>
                <a:path w="1026154" h="1026154">
                  <a:moveTo>
                    <a:pt x="0" y="0"/>
                  </a:moveTo>
                  <a:lnTo>
                    <a:pt x="1026154" y="0"/>
                  </a:lnTo>
                  <a:lnTo>
                    <a:pt x="1026154" y="1026154"/>
                  </a:lnTo>
                  <a:lnTo>
                    <a:pt x="0" y="1026154"/>
                  </a:lnTo>
                  <a:lnTo>
                    <a:pt x="0" y="0"/>
                  </a:lnTo>
                  <a:close/>
                </a:path>
              </a:pathLst>
            </a:custGeom>
            <a:blipFill>
              <a:blip r:embed="rId7"/>
              <a:stretch>
                <a:fillRect l="-57805" r="-49278"/>
              </a:stretch>
            </a:blipFill>
          </p:spPr>
        </p:sp>
        <p:sp>
          <p:nvSpPr>
            <p:cNvPr id="10" name="TextBox 10"/>
            <p:cNvSpPr txBox="1"/>
            <p:nvPr/>
          </p:nvSpPr>
          <p:spPr>
            <a:xfrm>
              <a:off x="2644985" y="399275"/>
              <a:ext cx="629263" cy="218079"/>
            </a:xfrm>
            <a:prstGeom prst="rect">
              <a:avLst/>
            </a:prstGeom>
          </p:spPr>
          <p:txBody>
            <a:bodyPr lIns="0" tIns="0" rIns="0" bIns="0" rtlCol="0" anchor="t">
              <a:spAutoFit/>
            </a:bodyPr>
            <a:lstStyle/>
            <a:p>
              <a:pPr algn="ctr">
                <a:lnSpc>
                  <a:spcPts val="1460"/>
                </a:lnSpc>
              </a:pPr>
              <a:r>
                <a:rPr lang="en-US" sz="1040">
                  <a:solidFill>
                    <a:srgbClr val="FFFFFF"/>
                  </a:solidFill>
                  <a:latin typeface="Canva Sans" panose="020B0503030501040103"/>
                  <a:ea typeface="Canva Sans" panose="020B0503030501040103"/>
                  <a:cs typeface="Canva Sans" panose="020B0503030501040103"/>
                  <a:sym typeface="Canva Sans" panose="020B0503030501040103"/>
                </a:rPr>
                <a:t>100%</a:t>
              </a:r>
              <a:endParaRPr lang="en-US" sz="1040">
                <a:solidFill>
                  <a:srgbClr val="FFFFFF"/>
                </a:solidFill>
                <a:latin typeface="Canva Sans" panose="020B0503030501040103"/>
                <a:ea typeface="Canva Sans" panose="020B0503030501040103"/>
                <a:cs typeface="Canva Sans" panose="020B0503030501040103"/>
                <a:sym typeface="Canva Sans" panose="020B0503030501040103"/>
              </a:endParaRPr>
            </a:p>
          </p:txBody>
        </p:sp>
      </p:grpSp>
      <p:sp>
        <p:nvSpPr>
          <p:cNvPr id="11" name="Freeform 11"/>
          <p:cNvSpPr/>
          <p:nvPr/>
        </p:nvSpPr>
        <p:spPr>
          <a:xfrm rot="5054203" flipH="1">
            <a:off x="496863" y="1936630"/>
            <a:ext cx="6698863" cy="6655910"/>
          </a:xfrm>
          <a:custGeom>
            <a:avLst/>
            <a:gdLst/>
            <a:ahLst/>
            <a:cxnLst/>
            <a:rect l="l" t="t" r="r" b="b"/>
            <a:pathLst>
              <a:path w="6698863" h="6655910">
                <a:moveTo>
                  <a:pt x="6698862" y="0"/>
                </a:moveTo>
                <a:lnTo>
                  <a:pt x="0" y="0"/>
                </a:lnTo>
                <a:lnTo>
                  <a:pt x="0" y="6655911"/>
                </a:lnTo>
                <a:lnTo>
                  <a:pt x="6698862" y="6655911"/>
                </a:lnTo>
                <a:lnTo>
                  <a:pt x="6698862" y="0"/>
                </a:lnTo>
                <a:close/>
              </a:path>
            </a:pathLst>
          </a:custGeom>
          <a:blipFill>
            <a:blip r:embed="rId8"/>
            <a:stretch>
              <a:fillRect l="-34397" t="-17078" b="-18185"/>
            </a:stretch>
          </a:blipFill>
        </p:spPr>
      </p:sp>
      <p:sp>
        <p:nvSpPr>
          <p:cNvPr id="12" name="Freeform 12"/>
          <p:cNvSpPr/>
          <p:nvPr/>
        </p:nvSpPr>
        <p:spPr>
          <a:xfrm rot="-5734125">
            <a:off x="5117645" y="2239825"/>
            <a:ext cx="6883201" cy="6655910"/>
          </a:xfrm>
          <a:custGeom>
            <a:avLst/>
            <a:gdLst/>
            <a:ahLst/>
            <a:cxnLst/>
            <a:rect l="l" t="t" r="r" b="b"/>
            <a:pathLst>
              <a:path w="6883201" h="6655910">
                <a:moveTo>
                  <a:pt x="0" y="0"/>
                </a:moveTo>
                <a:lnTo>
                  <a:pt x="6883201" y="0"/>
                </a:lnTo>
                <a:lnTo>
                  <a:pt x="6883201" y="6655910"/>
                </a:lnTo>
                <a:lnTo>
                  <a:pt x="0" y="6655910"/>
                </a:lnTo>
                <a:lnTo>
                  <a:pt x="0" y="0"/>
                </a:lnTo>
                <a:close/>
              </a:path>
            </a:pathLst>
          </a:custGeom>
          <a:blipFill>
            <a:blip r:embed="rId9"/>
            <a:stretch>
              <a:fillRect t="-17078" r="-30798" b="-18185"/>
            </a:stretch>
          </a:blipFill>
        </p:spPr>
      </p:sp>
      <p:grpSp>
        <p:nvGrpSpPr>
          <p:cNvPr id="13" name="Group 13"/>
          <p:cNvGrpSpPr/>
          <p:nvPr/>
        </p:nvGrpSpPr>
        <p:grpSpPr>
          <a:xfrm rot="0">
            <a:off x="13071730" y="745002"/>
            <a:ext cx="4311908" cy="8758895"/>
            <a:chOff x="0" y="0"/>
            <a:chExt cx="1135646" cy="2306870"/>
          </a:xfrm>
        </p:grpSpPr>
        <p:sp>
          <p:nvSpPr>
            <p:cNvPr id="14" name="Freeform 14"/>
            <p:cNvSpPr/>
            <p:nvPr/>
          </p:nvSpPr>
          <p:spPr>
            <a:xfrm>
              <a:off x="0" y="0"/>
              <a:ext cx="1135646" cy="2306869"/>
            </a:xfrm>
            <a:custGeom>
              <a:avLst/>
              <a:gdLst/>
              <a:ahLst/>
              <a:cxnLst/>
              <a:rect l="l" t="t" r="r" b="b"/>
              <a:pathLst>
                <a:path w="1135646" h="2306869">
                  <a:moveTo>
                    <a:pt x="91569" y="0"/>
                  </a:moveTo>
                  <a:lnTo>
                    <a:pt x="1044077" y="0"/>
                  </a:lnTo>
                  <a:cubicBezTo>
                    <a:pt x="1094650" y="0"/>
                    <a:pt x="1135646" y="40997"/>
                    <a:pt x="1135646" y="91569"/>
                  </a:cubicBezTo>
                  <a:lnTo>
                    <a:pt x="1135646" y="2215300"/>
                  </a:lnTo>
                  <a:cubicBezTo>
                    <a:pt x="1135646" y="2239586"/>
                    <a:pt x="1125999" y="2262877"/>
                    <a:pt x="1108827" y="2280049"/>
                  </a:cubicBezTo>
                  <a:cubicBezTo>
                    <a:pt x="1091654" y="2297222"/>
                    <a:pt x="1068363" y="2306869"/>
                    <a:pt x="1044077" y="2306869"/>
                  </a:cubicBezTo>
                  <a:lnTo>
                    <a:pt x="91569" y="2306869"/>
                  </a:lnTo>
                  <a:cubicBezTo>
                    <a:pt x="67284" y="2306869"/>
                    <a:pt x="43993" y="2297222"/>
                    <a:pt x="26820" y="2280049"/>
                  </a:cubicBezTo>
                  <a:cubicBezTo>
                    <a:pt x="9647" y="2262877"/>
                    <a:pt x="0" y="2239586"/>
                    <a:pt x="0" y="2215300"/>
                  </a:cubicBezTo>
                  <a:lnTo>
                    <a:pt x="0" y="91569"/>
                  </a:lnTo>
                  <a:cubicBezTo>
                    <a:pt x="0" y="67284"/>
                    <a:pt x="9647" y="43993"/>
                    <a:pt x="26820" y="26820"/>
                  </a:cubicBezTo>
                  <a:cubicBezTo>
                    <a:pt x="43993" y="9647"/>
                    <a:pt x="67284" y="0"/>
                    <a:pt x="91569" y="0"/>
                  </a:cubicBezTo>
                  <a:close/>
                </a:path>
              </a:pathLst>
            </a:custGeom>
            <a:solidFill>
              <a:srgbClr val="F2D9E4"/>
            </a:solidFill>
          </p:spPr>
        </p:sp>
        <p:sp>
          <p:nvSpPr>
            <p:cNvPr id="15" name="TextBox 15"/>
            <p:cNvSpPr txBox="1"/>
            <p:nvPr/>
          </p:nvSpPr>
          <p:spPr>
            <a:xfrm>
              <a:off x="0" y="-47625"/>
              <a:ext cx="1135646" cy="2354495"/>
            </a:xfrm>
            <a:prstGeom prst="rect">
              <a:avLst/>
            </a:prstGeom>
          </p:spPr>
          <p:txBody>
            <a:bodyPr lIns="50800" tIns="50800" rIns="50800" bIns="50800" rtlCol="0" anchor="ctr"/>
            <a:lstStyle/>
            <a:p>
              <a:pPr algn="ctr">
                <a:lnSpc>
                  <a:spcPts val="2800"/>
                </a:lnSpc>
              </a:pPr>
            </a:p>
          </p:txBody>
        </p:sp>
      </p:grpSp>
      <p:sp>
        <p:nvSpPr>
          <p:cNvPr id="16" name="TextBox 16"/>
          <p:cNvSpPr txBox="1"/>
          <p:nvPr/>
        </p:nvSpPr>
        <p:spPr>
          <a:xfrm>
            <a:off x="896212" y="476082"/>
            <a:ext cx="16495577" cy="998222"/>
          </a:xfrm>
          <a:prstGeom prst="rect">
            <a:avLst/>
          </a:prstGeom>
        </p:spPr>
        <p:txBody>
          <a:bodyPr lIns="0" tIns="0" rIns="0" bIns="0" rtlCol="0" anchor="t">
            <a:spAutoFit/>
          </a:bodyPr>
          <a:lstStyle/>
          <a:p>
            <a:pPr algn="l">
              <a:lnSpc>
                <a:spcPts val="3960"/>
              </a:lnSpc>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Superior Displays Inside and Out</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3960"/>
              </a:lnSpc>
              <a:spcBef>
                <a:spcPct val="0"/>
              </a:spcBef>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Double the Screens, Double the Brilliance</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7" name="TextBox 17"/>
          <p:cNvSpPr txBox="1"/>
          <p:nvPr/>
        </p:nvSpPr>
        <p:spPr>
          <a:xfrm>
            <a:off x="13033395" y="2351446"/>
            <a:ext cx="4388578" cy="5522559"/>
          </a:xfrm>
          <a:prstGeom prst="rect">
            <a:avLst/>
          </a:prstGeom>
        </p:spPr>
        <p:txBody>
          <a:bodyPr lIns="0" tIns="0" rIns="0" bIns="0" rtlCol="0" anchor="t">
            <a:spAutoFit/>
          </a:bodyPr>
          <a:lstStyle/>
          <a:p>
            <a:pPr algn="ctr">
              <a:lnSpc>
                <a:spcPts val="3145"/>
              </a:lnSpc>
            </a:pP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1100nit</a:t>
            </a:r>
            <a:endPar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145"/>
              </a:lnSpc>
            </a:pPr>
            <a:r>
              <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rPr>
              <a:t>Cover Screen Peak Brightness</a:t>
            </a:r>
            <a:endPar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145"/>
              </a:lnSpc>
            </a:pP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1400</a:t>
            </a: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Hz</a:t>
            </a:r>
            <a:endPar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145"/>
              </a:lnSpc>
            </a:pPr>
            <a:r>
              <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rPr>
              <a:t>Main Screen Peak Brightness</a:t>
            </a:r>
            <a:endPar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145"/>
              </a:lnSpc>
            </a:pPr>
          </a:p>
          <a:p>
            <a:pPr algn="ctr">
              <a:lnSpc>
                <a:spcPts val="3145"/>
              </a:lnSpc>
            </a:pP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120Hz</a:t>
            </a:r>
            <a:endPar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145"/>
              </a:lnSpc>
            </a:pPr>
            <a:r>
              <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rPr>
              <a:t>Screen Refresh Rate</a:t>
            </a:r>
            <a:endPar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145"/>
              </a:lnSpc>
            </a:pP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100% DCI-P3</a:t>
            </a:r>
            <a:endPar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145"/>
              </a:lnSpc>
            </a:pPr>
            <a:r>
              <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rPr>
              <a:t>Wide Color Gamut</a:t>
            </a:r>
            <a:endPar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145"/>
              </a:lnSpc>
            </a:pPr>
          </a:p>
          <a:p>
            <a:pPr algn="ctr">
              <a:lnSpc>
                <a:spcPts val="3145"/>
              </a:lnSpc>
            </a:pP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2160Hz PWM </a:t>
            </a:r>
            <a:endPar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145"/>
              </a:lnSpc>
            </a:pPr>
            <a:r>
              <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rPr>
              <a:t>PWM Eye Protection</a:t>
            </a:r>
            <a:endPar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145"/>
              </a:lnSpc>
            </a:pPr>
            <a:r>
              <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Eye Care</a:t>
            </a:r>
            <a:endParaRPr lang="en-US" sz="1940" b="1">
              <a:solidFill>
                <a:srgbClr val="1B1B1B"/>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145"/>
              </a:lnSpc>
            </a:pPr>
            <a:r>
              <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rPr>
              <a:t>TÜV Rheinland Certified</a:t>
            </a:r>
            <a:endParaRPr lang="en-US" sz="1940">
              <a:solidFill>
                <a:srgbClr val="1B1B1B"/>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8" name="TextBox 18"/>
          <p:cNvSpPr txBox="1"/>
          <p:nvPr/>
        </p:nvSpPr>
        <p:spPr>
          <a:xfrm>
            <a:off x="5260465" y="9154648"/>
            <a:ext cx="6597561" cy="349250"/>
          </a:xfrm>
          <a:prstGeom prst="rect">
            <a:avLst/>
          </a:prstGeom>
        </p:spPr>
        <p:txBody>
          <a:bodyPr lIns="0" tIns="0" rIns="0" bIns="0" rtlCol="0" anchor="t">
            <a:spAutoFit/>
          </a:bodyPr>
          <a:lstStyle/>
          <a:p>
            <a:pPr algn="l">
              <a:lnSpc>
                <a:spcPts val="2800"/>
              </a:lnSpc>
              <a:spcBef>
                <a:spcPct val="0"/>
              </a:spcBef>
            </a:pPr>
            <a:r>
              <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Cover Screen: Corning® Gorilla® Glass Victus® 2</a:t>
            </a:r>
            <a:endPar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9" name="TextBox 19"/>
          <p:cNvSpPr txBox="1"/>
          <p:nvPr/>
        </p:nvSpPr>
        <p:spPr>
          <a:xfrm>
            <a:off x="912455" y="8918209"/>
            <a:ext cx="3420611" cy="613507"/>
          </a:xfrm>
          <a:prstGeom prst="rect">
            <a:avLst/>
          </a:prstGeom>
        </p:spPr>
        <p:txBody>
          <a:bodyPr lIns="0" tIns="0" rIns="0" bIns="0" rtlCol="0" anchor="t">
            <a:spAutoFit/>
          </a:bodyPr>
          <a:lstStyle/>
          <a:p>
            <a:pPr marL="0" lvl="0" indent="0" algn="l">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//12</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6813770" y="1678077"/>
            <a:ext cx="21907513" cy="7890208"/>
          </a:xfrm>
          <a:custGeom>
            <a:avLst/>
            <a:gdLst/>
            <a:ahLst/>
            <a:cxnLst/>
            <a:rect l="l" t="t" r="r" b="b"/>
            <a:pathLst>
              <a:path w="21907513" h="7890208">
                <a:moveTo>
                  <a:pt x="0" y="0"/>
                </a:moveTo>
                <a:lnTo>
                  <a:pt x="21907514" y="0"/>
                </a:lnTo>
                <a:lnTo>
                  <a:pt x="21907514" y="7890207"/>
                </a:lnTo>
                <a:lnTo>
                  <a:pt x="0" y="7890207"/>
                </a:lnTo>
                <a:lnTo>
                  <a:pt x="0" y="0"/>
                </a:lnTo>
                <a:close/>
              </a:path>
            </a:pathLst>
          </a:custGeom>
          <a:blipFill>
            <a:blip r:embed="rId1"/>
            <a:stretch>
              <a:fillRect l="-26274" t="-141853" b="-108754"/>
            </a:stretch>
          </a:blipFill>
        </p:spPr>
      </p:sp>
      <p:sp>
        <p:nvSpPr>
          <p:cNvPr id="3" name="TextBox 3"/>
          <p:cNvSpPr txBox="1"/>
          <p:nvPr/>
        </p:nvSpPr>
        <p:spPr>
          <a:xfrm>
            <a:off x="993667" y="4867275"/>
            <a:ext cx="4355070" cy="1235586"/>
          </a:xfrm>
          <a:prstGeom prst="rect">
            <a:avLst/>
          </a:prstGeom>
        </p:spPr>
        <p:txBody>
          <a:bodyPr lIns="0" tIns="0" rIns="0" bIns="0" rtlCol="0" anchor="t">
            <a:spAutoFit/>
          </a:bodyPr>
          <a:lstStyle/>
          <a:p>
            <a:pPr algn="ctr">
              <a:lnSpc>
                <a:spcPts val="8865"/>
              </a:lnSpc>
              <a:spcBef>
                <a:spcPct val="0"/>
              </a:spcBef>
            </a:pPr>
            <a:r>
              <a:rPr lang="en-US" sz="6330">
                <a:solidFill>
                  <a:srgbClr val="FFFFFF"/>
                </a:solidFill>
                <a:latin typeface="Infinix Display"/>
                <a:ea typeface="Infinix Display"/>
                <a:cs typeface="Infinix Display"/>
                <a:sym typeface="Infinix Display"/>
              </a:rPr>
              <a:t>Camera</a:t>
            </a:r>
            <a:endParaRPr lang="en-US" sz="6330">
              <a:solidFill>
                <a:srgbClr val="FFFFFF"/>
              </a:solidFill>
              <a:latin typeface="Infinix Display"/>
              <a:ea typeface="Infinix Display"/>
              <a:cs typeface="Infinix Display"/>
              <a:sym typeface="Infinix Display"/>
            </a:endParaRPr>
          </a:p>
        </p:txBody>
      </p:sp>
      <p:sp>
        <p:nvSpPr>
          <p:cNvPr id="4" name="TextBox 4"/>
          <p:cNvSpPr txBox="1"/>
          <p:nvPr/>
        </p:nvSpPr>
        <p:spPr>
          <a:xfrm>
            <a:off x="598217" y="9641737"/>
            <a:ext cx="9501039" cy="233679"/>
          </a:xfrm>
          <a:prstGeom prst="rect">
            <a:avLst/>
          </a:prstGeom>
        </p:spPr>
        <p:txBody>
          <a:bodyPr lIns="0" tIns="0" rIns="0" bIns="0" rtlCol="0" anchor="t">
            <a:spAutoFit/>
          </a:bodyPr>
          <a:lstStyle/>
          <a:p>
            <a:pPr algn="ctr">
              <a:lnSpc>
                <a:spcPts val="1820"/>
              </a:lnSpc>
              <a:spcBef>
                <a:spcPct val="0"/>
              </a:spcBef>
            </a:pPr>
            <a:r>
              <a:rPr lang="en-US" sz="1300">
                <a:solidFill>
                  <a:srgbClr val="F2D9E4"/>
                </a:solidFill>
                <a:latin typeface="Aktiv Grotesk Ex" panose="020B0604020203020204"/>
                <a:ea typeface="Aktiv Grotesk Ex" panose="020B0604020203020204"/>
                <a:cs typeface="Aktiv Grotesk Ex" panose="020B0604020203020204"/>
                <a:sym typeface="Aktiv Grotesk Ex" panose="020B0604020203020204"/>
              </a:rPr>
              <a:t>*Some images are not final versions and are for internal use only. Please refrain from external distribution.</a:t>
            </a:r>
            <a:endParaRPr lang="en-US" sz="1300">
              <a:solidFill>
                <a:srgbClr val="F2D9E4"/>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003338"/>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rot="-2888754">
            <a:off x="8726398" y="1535021"/>
            <a:ext cx="10695415" cy="10722071"/>
          </a:xfrm>
          <a:custGeom>
            <a:avLst/>
            <a:gdLst/>
            <a:ahLst/>
            <a:cxnLst/>
            <a:rect l="l" t="t" r="r" b="b"/>
            <a:pathLst>
              <a:path w="10695415" h="10722071">
                <a:moveTo>
                  <a:pt x="0" y="0"/>
                </a:moveTo>
                <a:lnTo>
                  <a:pt x="10695414" y="0"/>
                </a:lnTo>
                <a:lnTo>
                  <a:pt x="10695414" y="10722070"/>
                </a:lnTo>
                <a:lnTo>
                  <a:pt x="0" y="10722070"/>
                </a:lnTo>
                <a:lnTo>
                  <a:pt x="0" y="0"/>
                </a:lnTo>
                <a:close/>
              </a:path>
            </a:pathLst>
          </a:custGeom>
          <a:blipFill>
            <a:blip r:embed="rId2"/>
            <a:stretch>
              <a:fillRect l="-60829" t="-17795" r="-23502" b="-1722"/>
            </a:stretch>
          </a:blipFill>
        </p:spPr>
      </p:sp>
      <p:sp>
        <p:nvSpPr>
          <p:cNvPr id="4" name="Freeform 4"/>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grpSp>
        <p:nvGrpSpPr>
          <p:cNvPr id="5" name="Group 5"/>
          <p:cNvGrpSpPr/>
          <p:nvPr/>
        </p:nvGrpSpPr>
        <p:grpSpPr>
          <a:xfrm rot="2227769">
            <a:off x="8785225" y="2457001"/>
            <a:ext cx="1036423" cy="739924"/>
            <a:chOff x="0" y="0"/>
            <a:chExt cx="1381897" cy="986566"/>
          </a:xfrm>
        </p:grpSpPr>
        <p:sp>
          <p:nvSpPr>
            <p:cNvPr id="6" name="Freeform 6"/>
            <p:cNvSpPr/>
            <p:nvPr/>
          </p:nvSpPr>
          <p:spPr>
            <a:xfrm>
              <a:off x="751729" y="0"/>
              <a:ext cx="630169" cy="986566"/>
            </a:xfrm>
            <a:custGeom>
              <a:avLst/>
              <a:gdLst/>
              <a:ahLst/>
              <a:cxnLst/>
              <a:rect l="l" t="t" r="r" b="b"/>
              <a:pathLst>
                <a:path w="630169" h="986566">
                  <a:moveTo>
                    <a:pt x="0" y="0"/>
                  </a:moveTo>
                  <a:lnTo>
                    <a:pt x="630168" y="0"/>
                  </a:lnTo>
                  <a:lnTo>
                    <a:pt x="630168" y="986566"/>
                  </a:lnTo>
                  <a:lnTo>
                    <a:pt x="0" y="9865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70064" y="145577"/>
              <a:ext cx="444194" cy="695412"/>
            </a:xfrm>
            <a:custGeom>
              <a:avLst/>
              <a:gdLst/>
              <a:ahLst/>
              <a:cxnLst/>
              <a:rect l="l" t="t" r="r" b="b"/>
              <a:pathLst>
                <a:path w="444194" h="695412">
                  <a:moveTo>
                    <a:pt x="0" y="0"/>
                  </a:moveTo>
                  <a:lnTo>
                    <a:pt x="444195" y="0"/>
                  </a:lnTo>
                  <a:lnTo>
                    <a:pt x="444195" y="695412"/>
                  </a:lnTo>
                  <a:lnTo>
                    <a:pt x="0" y="695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0" y="238314"/>
              <a:ext cx="325723" cy="509938"/>
            </a:xfrm>
            <a:custGeom>
              <a:avLst/>
              <a:gdLst/>
              <a:ahLst/>
              <a:cxnLst/>
              <a:rect l="l" t="t" r="r" b="b"/>
              <a:pathLst>
                <a:path w="325723" h="509938">
                  <a:moveTo>
                    <a:pt x="0" y="0"/>
                  </a:moveTo>
                  <a:lnTo>
                    <a:pt x="325723" y="0"/>
                  </a:lnTo>
                  <a:lnTo>
                    <a:pt x="325723" y="509938"/>
                  </a:lnTo>
                  <a:lnTo>
                    <a:pt x="0" y="5099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9" name="Freeform 9"/>
          <p:cNvSpPr/>
          <p:nvPr/>
        </p:nvSpPr>
        <p:spPr>
          <a:xfrm>
            <a:off x="726907" y="2484812"/>
            <a:ext cx="2827338" cy="3532139"/>
          </a:xfrm>
          <a:custGeom>
            <a:avLst/>
            <a:gdLst/>
            <a:ahLst/>
            <a:cxnLst/>
            <a:rect l="l" t="t" r="r" b="b"/>
            <a:pathLst>
              <a:path w="2827338" h="3532139">
                <a:moveTo>
                  <a:pt x="0" y="0"/>
                </a:moveTo>
                <a:lnTo>
                  <a:pt x="2827338" y="0"/>
                </a:lnTo>
                <a:lnTo>
                  <a:pt x="2827338" y="3532140"/>
                </a:lnTo>
                <a:lnTo>
                  <a:pt x="0" y="3532140"/>
                </a:lnTo>
                <a:lnTo>
                  <a:pt x="0" y="0"/>
                </a:lnTo>
                <a:close/>
              </a:path>
            </a:pathLst>
          </a:custGeom>
          <a:blipFill>
            <a:blip r:embed="rId8"/>
            <a:stretch>
              <a:fillRect l="-4952" t="-19337" r="-96675" b="-82407"/>
            </a:stretch>
          </a:blipFill>
        </p:spPr>
      </p:sp>
      <p:sp>
        <p:nvSpPr>
          <p:cNvPr id="10" name="Freeform 10"/>
          <p:cNvSpPr/>
          <p:nvPr/>
        </p:nvSpPr>
        <p:spPr>
          <a:xfrm>
            <a:off x="726907" y="6129042"/>
            <a:ext cx="2827338" cy="3581011"/>
          </a:xfrm>
          <a:custGeom>
            <a:avLst/>
            <a:gdLst/>
            <a:ahLst/>
            <a:cxnLst/>
            <a:rect l="l" t="t" r="r" b="b"/>
            <a:pathLst>
              <a:path w="2827338" h="3581011">
                <a:moveTo>
                  <a:pt x="0" y="0"/>
                </a:moveTo>
                <a:lnTo>
                  <a:pt x="2827338" y="0"/>
                </a:lnTo>
                <a:lnTo>
                  <a:pt x="2827338" y="3581011"/>
                </a:lnTo>
                <a:lnTo>
                  <a:pt x="0" y="3581011"/>
                </a:lnTo>
                <a:lnTo>
                  <a:pt x="0" y="0"/>
                </a:lnTo>
                <a:close/>
              </a:path>
            </a:pathLst>
          </a:custGeom>
          <a:blipFill>
            <a:blip r:embed="rId9"/>
            <a:stretch>
              <a:fillRect l="-5501" t="-17767" r="-96126" b="-81222"/>
            </a:stretch>
          </a:blipFill>
        </p:spPr>
      </p:sp>
      <p:sp>
        <p:nvSpPr>
          <p:cNvPr id="11" name="Freeform 11"/>
          <p:cNvSpPr/>
          <p:nvPr/>
        </p:nvSpPr>
        <p:spPr>
          <a:xfrm>
            <a:off x="3692653" y="6129042"/>
            <a:ext cx="2791955" cy="3583775"/>
          </a:xfrm>
          <a:custGeom>
            <a:avLst/>
            <a:gdLst/>
            <a:ahLst/>
            <a:cxnLst/>
            <a:rect l="l" t="t" r="r" b="b"/>
            <a:pathLst>
              <a:path w="2791955" h="3583775">
                <a:moveTo>
                  <a:pt x="0" y="0"/>
                </a:moveTo>
                <a:lnTo>
                  <a:pt x="2791956" y="0"/>
                </a:lnTo>
                <a:lnTo>
                  <a:pt x="2791956" y="3583775"/>
                </a:lnTo>
                <a:lnTo>
                  <a:pt x="0" y="3583775"/>
                </a:lnTo>
                <a:lnTo>
                  <a:pt x="0" y="0"/>
                </a:lnTo>
                <a:close/>
              </a:path>
            </a:pathLst>
          </a:custGeom>
          <a:blipFill>
            <a:blip r:embed="rId10"/>
            <a:stretch>
              <a:fillRect l="-5881" t="-18000" r="-98301" b="-80837"/>
            </a:stretch>
          </a:blipFill>
        </p:spPr>
      </p:sp>
      <p:sp>
        <p:nvSpPr>
          <p:cNvPr id="12" name="Freeform 12"/>
          <p:cNvSpPr/>
          <p:nvPr/>
        </p:nvSpPr>
        <p:spPr>
          <a:xfrm>
            <a:off x="3682082" y="2473283"/>
            <a:ext cx="2802527" cy="3555198"/>
          </a:xfrm>
          <a:custGeom>
            <a:avLst/>
            <a:gdLst/>
            <a:ahLst/>
            <a:cxnLst/>
            <a:rect l="l" t="t" r="r" b="b"/>
            <a:pathLst>
              <a:path w="2802527" h="3555198">
                <a:moveTo>
                  <a:pt x="0" y="0"/>
                </a:moveTo>
                <a:lnTo>
                  <a:pt x="2802527" y="0"/>
                </a:lnTo>
                <a:lnTo>
                  <a:pt x="2802527" y="3555198"/>
                </a:lnTo>
                <a:lnTo>
                  <a:pt x="0" y="3555198"/>
                </a:lnTo>
                <a:lnTo>
                  <a:pt x="0" y="0"/>
                </a:lnTo>
                <a:close/>
              </a:path>
            </a:pathLst>
          </a:custGeom>
          <a:blipFill>
            <a:blip r:embed="rId11"/>
            <a:stretch>
              <a:fillRect l="-6284" t="-18916" r="-97128" b="-81519"/>
            </a:stretch>
          </a:blipFill>
        </p:spPr>
      </p:sp>
      <p:sp>
        <p:nvSpPr>
          <p:cNvPr id="13" name="TextBox 13"/>
          <p:cNvSpPr txBox="1"/>
          <p:nvPr/>
        </p:nvSpPr>
        <p:spPr>
          <a:xfrm>
            <a:off x="726907" y="1066800"/>
            <a:ext cx="10532296" cy="998220"/>
          </a:xfrm>
          <a:prstGeom prst="rect">
            <a:avLst/>
          </a:prstGeom>
        </p:spPr>
        <p:txBody>
          <a:bodyPr lIns="0" tIns="0" rIns="0" bIns="0" rtlCol="0" anchor="t">
            <a:spAutoFit/>
          </a:bodyPr>
          <a:lstStyle/>
          <a:p>
            <a:pPr algn="l">
              <a:lnSpc>
                <a:spcPts val="3960"/>
              </a:lnSpc>
            </a:pP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4K 60FPS Ultra-HD</a:t>
            </a: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 </a:t>
            </a:r>
            <a:endPar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3960"/>
              </a:lnSpc>
              <a:spcBef>
                <a:spcPct val="0"/>
              </a:spcBef>
            </a:pP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Front Camera</a:t>
            </a:r>
            <a:endPar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14241881" y="9099310"/>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//14</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5" name="TextBox 15"/>
          <p:cNvSpPr txBox="1"/>
          <p:nvPr/>
        </p:nvSpPr>
        <p:spPr>
          <a:xfrm>
            <a:off x="9480482" y="5105400"/>
            <a:ext cx="4593624" cy="1767473"/>
          </a:xfrm>
          <a:prstGeom prst="rect">
            <a:avLst/>
          </a:prstGeom>
        </p:spPr>
        <p:txBody>
          <a:bodyPr lIns="0" tIns="0" rIns="0" bIns="0" rtlCol="0" anchor="t">
            <a:spAutoFit/>
          </a:bodyPr>
          <a:lstStyle/>
          <a:p>
            <a:pPr algn="ctr">
              <a:lnSpc>
                <a:spcPts val="2330"/>
              </a:lnSpc>
            </a:pPr>
            <a:r>
              <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rPr>
              <a:t>4K 60FPS Front Camera</a:t>
            </a:r>
            <a:endPar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2330"/>
              </a:lnSpc>
            </a:pPr>
            <a:r>
              <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rPr>
              <a:t>50MP Ultra-HD Image</a:t>
            </a:r>
            <a:endPar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2330"/>
              </a:lnSpc>
            </a:pPr>
            <a:r>
              <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rPr>
              <a:t>PDAF</a:t>
            </a:r>
            <a:endPar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2330"/>
              </a:lnSpc>
            </a:pPr>
            <a:r>
              <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rPr>
              <a:t>1/2.76-inch Ultra-large Frame Sensor</a:t>
            </a:r>
            <a:endPar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2330"/>
              </a:lnSpc>
            </a:pPr>
            <a:r>
              <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rPr>
              <a:t>f/2.45 Aperture</a:t>
            </a:r>
            <a:endParaRPr lang="en-US" sz="16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ctr">
              <a:lnSpc>
                <a:spcPts val="2330"/>
              </a:lnSpc>
              <a:spcBef>
                <a:spcPct val="0"/>
              </a:spcBef>
            </a:p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1018378"/>
            <a:ext cx="9472984" cy="14245089"/>
          </a:xfrm>
          <a:custGeom>
            <a:avLst/>
            <a:gdLst/>
            <a:ahLst/>
            <a:cxnLst/>
            <a:rect l="l" t="t" r="r" b="b"/>
            <a:pathLst>
              <a:path w="9472984" h="14245089">
                <a:moveTo>
                  <a:pt x="0" y="0"/>
                </a:moveTo>
                <a:lnTo>
                  <a:pt x="9472984" y="0"/>
                </a:lnTo>
                <a:lnTo>
                  <a:pt x="9472984" y="14245089"/>
                </a:lnTo>
                <a:lnTo>
                  <a:pt x="0" y="14245089"/>
                </a:lnTo>
                <a:lnTo>
                  <a:pt x="0" y="0"/>
                </a:lnTo>
                <a:close/>
              </a:path>
            </a:pathLst>
          </a:custGeom>
          <a:blipFill>
            <a:blip r:embed="rId1"/>
            <a:stretch>
              <a:fillRect/>
            </a:stretch>
          </a:blipFill>
        </p:spPr>
      </p:sp>
      <p:sp>
        <p:nvSpPr>
          <p:cNvPr id="3" name="Freeform 3"/>
          <p:cNvSpPr/>
          <p:nvPr/>
        </p:nvSpPr>
        <p:spPr>
          <a:xfrm>
            <a:off x="9472984" y="-1816130"/>
            <a:ext cx="9273708" cy="13919261"/>
          </a:xfrm>
          <a:custGeom>
            <a:avLst/>
            <a:gdLst/>
            <a:ahLst/>
            <a:cxnLst/>
            <a:rect l="l" t="t" r="r" b="b"/>
            <a:pathLst>
              <a:path w="9273708" h="13919261">
                <a:moveTo>
                  <a:pt x="0" y="0"/>
                </a:moveTo>
                <a:lnTo>
                  <a:pt x="9273708" y="0"/>
                </a:lnTo>
                <a:lnTo>
                  <a:pt x="9273708" y="13919260"/>
                </a:lnTo>
                <a:lnTo>
                  <a:pt x="0" y="13919260"/>
                </a:lnTo>
                <a:lnTo>
                  <a:pt x="0" y="0"/>
                </a:lnTo>
                <a:close/>
              </a:path>
            </a:pathLst>
          </a:custGeom>
          <a:blipFill>
            <a:blip r:embed="rId2"/>
            <a:stretch>
              <a:fillRect l="-8843" b="-8843"/>
            </a:stretch>
          </a:blipFill>
        </p:spPr>
      </p:sp>
      <p:sp>
        <p:nvSpPr>
          <p:cNvPr id="4" name="Freeform 4"/>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sp>
        <p:nvSpPr>
          <p:cNvPr id="5" name="TextBox 5"/>
          <p:cNvSpPr txBox="1"/>
          <p:nvPr/>
        </p:nvSpPr>
        <p:spPr>
          <a:xfrm>
            <a:off x="3553765" y="8379094"/>
            <a:ext cx="11838438" cy="605790"/>
          </a:xfrm>
          <a:prstGeom prst="rect">
            <a:avLst/>
          </a:prstGeom>
        </p:spPr>
        <p:txBody>
          <a:bodyPr lIns="0" tIns="0" rIns="0" bIns="0" rtlCol="0" anchor="t">
            <a:spAutoFit/>
          </a:bodyPr>
          <a:lstStyle/>
          <a:p>
            <a:pPr marL="0" lvl="0" indent="0" algn="ctr">
              <a:lnSpc>
                <a:spcPts val="4620"/>
              </a:lnSpc>
              <a:spcBef>
                <a:spcPct val="0"/>
              </a:spcBef>
            </a:pPr>
            <a:r>
              <a:rPr lang="en-US" sz="4200">
                <a:solidFill>
                  <a:srgbClr val="FFFFFF"/>
                </a:solidFill>
                <a:latin typeface="Aktiv Grotesk Ex" panose="020B0604020203020204"/>
                <a:ea typeface="Aktiv Grotesk Ex" panose="020B0604020203020204"/>
                <a:cs typeface="Aktiv Grotesk Ex" panose="020B0604020203020204"/>
                <a:sym typeface="Aktiv Grotesk Ex" panose="020B0604020203020204"/>
              </a:rPr>
              <a:t>Unparalleled Selfie Performance</a:t>
            </a:r>
            <a:endParaRPr lang="en-US" sz="42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6" name="TextBox 6"/>
          <p:cNvSpPr txBox="1"/>
          <p:nvPr/>
        </p:nvSpPr>
        <p:spPr>
          <a:xfrm>
            <a:off x="657575" y="1035836"/>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//07</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7" name="TextBox 7"/>
          <p:cNvSpPr txBox="1"/>
          <p:nvPr/>
        </p:nvSpPr>
        <p:spPr>
          <a:xfrm>
            <a:off x="7116906" y="1611244"/>
            <a:ext cx="4712156" cy="1931131"/>
          </a:xfrm>
          <a:prstGeom prst="rect">
            <a:avLst/>
          </a:prstGeom>
        </p:spPr>
        <p:txBody>
          <a:bodyPr lIns="0" tIns="0" rIns="0" bIns="0" rtlCol="0" anchor="t">
            <a:spAutoFit/>
          </a:bodyPr>
          <a:lstStyle/>
          <a:p>
            <a:pPr algn="ctr">
              <a:lnSpc>
                <a:spcPts val="2235"/>
              </a:lnSpc>
            </a:pPr>
            <a:r>
              <a:rPr lang="en-US" sz="1595">
                <a:solidFill>
                  <a:srgbClr val="FFFFFF"/>
                </a:solidFill>
                <a:latin typeface="Aktiv Grotesk Ex" panose="020B0604020203020204"/>
                <a:ea typeface="Aktiv Grotesk Ex" panose="020B0604020203020204"/>
                <a:cs typeface="Aktiv Grotesk Ex" panose="020B0604020203020204"/>
                <a:sym typeface="Aktiv Grotesk Ex" panose="020B0604020203020204"/>
              </a:rPr>
              <a:t>The front camera supports 4K 60FPS video with 50MP resolution, offering vivid frames and professional clarity.</a:t>
            </a:r>
            <a:endParaRPr lang="en-US" sz="159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2235"/>
              </a:lnSpc>
            </a:pPr>
          </a:p>
          <a:p>
            <a:pPr algn="ctr">
              <a:lnSpc>
                <a:spcPts val="2235"/>
              </a:lnSpc>
            </a:pPr>
            <a:r>
              <a:rPr lang="en-US" sz="1595">
                <a:solidFill>
                  <a:srgbClr val="FFFFFF"/>
                </a:solidFill>
                <a:latin typeface="Aktiv Grotesk Ex" panose="020B0604020203020204"/>
                <a:ea typeface="Aktiv Grotesk Ex" panose="020B0604020203020204"/>
                <a:cs typeface="Aktiv Grotesk Ex" panose="020B0604020203020204"/>
                <a:sym typeface="Aktiv Grotesk Ex" panose="020B0604020203020204"/>
              </a:rPr>
              <a:t> The 50MP lens with AF auto-tracking ensures mirror-like selfies, keeping the focus on you for clear, detailed shots.</a:t>
            </a:r>
            <a:endParaRPr lang="en-US" sz="159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912455" y="8918209"/>
            <a:ext cx="3420611" cy="613507"/>
          </a:xfrm>
          <a:prstGeom prst="rect">
            <a:avLst/>
          </a:prstGeom>
        </p:spPr>
        <p:txBody>
          <a:bodyPr lIns="0" tIns="0" rIns="0" bIns="0" rtlCol="0" anchor="t">
            <a:spAutoFit/>
          </a:bodyPr>
          <a:lstStyle/>
          <a:p>
            <a:pPr marL="0" lvl="0" indent="0" algn="l">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//15</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grpSp>
        <p:nvGrpSpPr>
          <p:cNvPr id="3" name="Group 3"/>
          <p:cNvGrpSpPr/>
          <p:nvPr/>
        </p:nvGrpSpPr>
        <p:grpSpPr>
          <a:xfrm rot="0">
            <a:off x="7318672" y="5436484"/>
            <a:ext cx="9940628" cy="4114800"/>
            <a:chOff x="0" y="0"/>
            <a:chExt cx="13254171" cy="5486400"/>
          </a:xfrm>
        </p:grpSpPr>
        <p:pic>
          <p:nvPicPr>
            <p:cNvPr id="4" name="Picture 4"/>
            <p:cNvPicPr>
              <a:picLocks noChangeAspect="1"/>
            </p:cNvPicPr>
            <p:nvPr/>
          </p:nvPicPr>
          <p:blipFill>
            <a:blip r:embed="rId2"/>
            <a:srcRect l="26084" r="29420"/>
            <a:stretch>
              <a:fillRect/>
            </a:stretch>
          </p:blipFill>
          <p:spPr>
            <a:xfrm>
              <a:off x="0" y="0"/>
              <a:ext cx="4333390" cy="5486400"/>
            </a:xfrm>
            <a:prstGeom prst="rect">
              <a:avLst/>
            </a:prstGeom>
          </p:spPr>
        </p:pic>
        <p:pic>
          <p:nvPicPr>
            <p:cNvPr id="5" name="Picture 5"/>
            <p:cNvPicPr>
              <a:picLocks noChangeAspect="1"/>
            </p:cNvPicPr>
            <p:nvPr/>
          </p:nvPicPr>
          <p:blipFill>
            <a:blip r:embed="rId3"/>
            <a:srcRect l="20137" t="12088" r="20796" b="28085"/>
            <a:stretch>
              <a:fillRect/>
            </a:stretch>
          </p:blipFill>
          <p:spPr>
            <a:xfrm>
              <a:off x="4460390" y="0"/>
              <a:ext cx="4333390" cy="5486400"/>
            </a:xfrm>
            <a:prstGeom prst="rect">
              <a:avLst/>
            </a:prstGeom>
          </p:spPr>
        </p:pic>
        <p:pic>
          <p:nvPicPr>
            <p:cNvPr id="6" name="Picture 6"/>
            <p:cNvPicPr>
              <a:picLocks noChangeAspect="1"/>
            </p:cNvPicPr>
            <p:nvPr/>
          </p:nvPicPr>
          <p:blipFill>
            <a:blip r:embed="rId4"/>
            <a:srcRect l="28948" r="18493"/>
            <a:stretch>
              <a:fillRect/>
            </a:stretch>
          </p:blipFill>
          <p:spPr>
            <a:xfrm>
              <a:off x="8920781" y="0"/>
              <a:ext cx="4333390" cy="5486400"/>
            </a:xfrm>
            <a:prstGeom prst="rect">
              <a:avLst/>
            </a:prstGeom>
          </p:spPr>
        </p:pic>
      </p:grpSp>
      <p:sp>
        <p:nvSpPr>
          <p:cNvPr id="7" name="TextBox 7"/>
          <p:cNvSpPr txBox="1"/>
          <p:nvPr/>
        </p:nvSpPr>
        <p:spPr>
          <a:xfrm>
            <a:off x="5420862" y="2034051"/>
            <a:ext cx="11838438" cy="998220"/>
          </a:xfrm>
          <a:prstGeom prst="rect">
            <a:avLst/>
          </a:prstGeom>
        </p:spPr>
        <p:txBody>
          <a:bodyPr lIns="0" tIns="0" rIns="0" bIns="0" rtlCol="0" anchor="t">
            <a:spAutoFit/>
          </a:bodyPr>
          <a:lstStyle/>
          <a:p>
            <a:pPr algn="r">
              <a:lnSpc>
                <a:spcPts val="3960"/>
              </a:lnSpc>
            </a:pP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50MP OIS Rear Camera</a:t>
            </a:r>
            <a:endPar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r">
              <a:lnSpc>
                <a:spcPts val="3960"/>
              </a:lnSpc>
              <a:spcBef>
                <a:spcPct val="0"/>
              </a:spcBef>
            </a:pP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 with 4K Vlog ProStable Video Capabilities</a:t>
            </a:r>
            <a:endPar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grpSp>
        <p:nvGrpSpPr>
          <p:cNvPr id="8" name="Group 8"/>
          <p:cNvGrpSpPr/>
          <p:nvPr/>
        </p:nvGrpSpPr>
        <p:grpSpPr>
          <a:xfrm rot="0">
            <a:off x="5688879" y="979805"/>
            <a:ext cx="215196" cy="8229600"/>
            <a:chOff x="0" y="0"/>
            <a:chExt cx="286927" cy="10972800"/>
          </a:xfrm>
        </p:grpSpPr>
        <p:sp>
          <p:nvSpPr>
            <p:cNvPr id="9" name="AutoShape 9"/>
            <p:cNvSpPr/>
            <p:nvPr/>
          </p:nvSpPr>
          <p:spPr>
            <a:xfrm>
              <a:off x="128647" y="0"/>
              <a:ext cx="29633" cy="10972800"/>
            </a:xfrm>
            <a:prstGeom prst="rect">
              <a:avLst/>
            </a:prstGeom>
            <a:solidFill>
              <a:srgbClr val="FFFFFF"/>
            </a:solidFill>
          </p:spPr>
        </p:sp>
        <p:sp>
          <p:nvSpPr>
            <p:cNvPr id="10" name="AutoShape 10"/>
            <p:cNvSpPr/>
            <p:nvPr/>
          </p:nvSpPr>
          <p:spPr>
            <a:xfrm rot="-5400000">
              <a:off x="-163156" y="163156"/>
              <a:ext cx="613239" cy="286927"/>
            </a:xfrm>
            <a:prstGeom prst="rect">
              <a:avLst/>
            </a:prstGeom>
            <a:solidFill>
              <a:srgbClr val="FFFFFF"/>
            </a:solidFill>
          </p:spPr>
        </p:sp>
      </p:grpSp>
      <p:sp>
        <p:nvSpPr>
          <p:cNvPr id="11" name="Freeform 11"/>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5"/>
            <a:stretch>
              <a:fillRect/>
            </a:stretch>
          </a:blipFill>
        </p:spPr>
      </p:sp>
      <p:sp>
        <p:nvSpPr>
          <p:cNvPr id="12" name="TextBox 12"/>
          <p:cNvSpPr txBox="1"/>
          <p:nvPr/>
        </p:nvSpPr>
        <p:spPr>
          <a:xfrm>
            <a:off x="13769682" y="4349266"/>
            <a:ext cx="3628257" cy="863613"/>
          </a:xfrm>
          <a:prstGeom prst="rect">
            <a:avLst/>
          </a:prstGeom>
        </p:spPr>
        <p:txBody>
          <a:bodyPr lIns="0" tIns="0" rIns="0" bIns="0" rtlCol="0" anchor="t">
            <a:spAutoFit/>
          </a:bodyPr>
          <a:lstStyle/>
          <a:p>
            <a:pPr algn="ctr">
              <a:lnSpc>
                <a:spcPts val="1750"/>
              </a:lnSpc>
            </a:pPr>
            <a:r>
              <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rPr>
              <a:t>50MP Ultra-Wide Camera</a:t>
            </a:r>
            <a:endPar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1750"/>
              </a:lnSpc>
            </a:pPr>
            <a:r>
              <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rPr>
              <a:t>FOV 114°</a:t>
            </a:r>
            <a:endPar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1750"/>
              </a:lnSpc>
            </a:pPr>
            <a:r>
              <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rPr>
              <a:t>1/2.8-inch Ultra-large Frame Sensor</a:t>
            </a:r>
            <a:endPar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1750"/>
              </a:lnSpc>
            </a:pPr>
            <a:r>
              <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rPr>
              <a:t>f/2.2 Aperture</a:t>
            </a:r>
            <a:endParaRPr lang="en-US" sz="125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700593" y="962025"/>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//16</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4" name="TextBox 14"/>
          <p:cNvSpPr txBox="1"/>
          <p:nvPr/>
        </p:nvSpPr>
        <p:spPr>
          <a:xfrm>
            <a:off x="10252316" y="4339741"/>
            <a:ext cx="3675496" cy="872757"/>
          </a:xfrm>
          <a:prstGeom prst="rect">
            <a:avLst/>
          </a:prstGeom>
        </p:spPr>
        <p:txBody>
          <a:bodyPr lIns="0" tIns="0" rIns="0" bIns="0" rtlCol="0" anchor="t">
            <a:spAutoFit/>
          </a:bodyPr>
          <a:lstStyle/>
          <a:p>
            <a:pPr algn="ctr">
              <a:lnSpc>
                <a:spcPts val="1770"/>
              </a:lnSpc>
            </a:pPr>
            <a:r>
              <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rPr>
              <a:t>50MP OIS Main Camera</a:t>
            </a:r>
            <a:endPar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1770"/>
              </a:lnSpc>
            </a:pPr>
            <a:r>
              <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rPr>
              <a:t>OIS</a:t>
            </a:r>
            <a:endPar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1770"/>
              </a:lnSpc>
            </a:pPr>
            <a:r>
              <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rPr>
              <a:t>1/1.57-inch Ultra-large Frame Sensor</a:t>
            </a:r>
            <a:endPar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1770"/>
              </a:lnSpc>
              <a:spcBef>
                <a:spcPct val="0"/>
              </a:spcBef>
            </a:pPr>
            <a:r>
              <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rPr>
              <a:t>f/1.88 Aperture</a:t>
            </a:r>
            <a:endParaRPr lang="en-US" sz="126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7527809" y="4634455"/>
            <a:ext cx="2049859" cy="434607"/>
          </a:xfrm>
          <a:prstGeom prst="rect">
            <a:avLst/>
          </a:prstGeom>
        </p:spPr>
        <p:txBody>
          <a:bodyPr lIns="0" tIns="0" rIns="0" bIns="0" rtlCol="0" anchor="t">
            <a:spAutoFit/>
          </a:bodyPr>
          <a:lstStyle/>
          <a:p>
            <a:pPr marL="0" lvl="0" indent="0" algn="ctr">
              <a:lnSpc>
                <a:spcPts val="1770"/>
              </a:lnSpc>
              <a:spcBef>
                <a:spcPct val="0"/>
              </a:spcBef>
            </a:pPr>
            <a:r>
              <a:rPr lang="en-US" sz="1265"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rPr>
              <a:t>OIS+EIS </a:t>
            </a:r>
            <a:endParaRPr lang="en-US" sz="1265"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ctr">
              <a:lnSpc>
                <a:spcPts val="1770"/>
              </a:lnSpc>
              <a:spcBef>
                <a:spcPct val="0"/>
              </a:spcBef>
            </a:pPr>
            <a:r>
              <a:rPr lang="en-US" sz="1265"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rPr>
              <a:t>for Stable Action Shots</a:t>
            </a:r>
            <a:endParaRPr lang="en-US" sz="1265"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6" name="TextBox 16"/>
          <p:cNvSpPr txBox="1"/>
          <p:nvPr/>
        </p:nvSpPr>
        <p:spPr>
          <a:xfrm>
            <a:off x="700593" y="5759314"/>
            <a:ext cx="4720268" cy="3450091"/>
          </a:xfrm>
          <a:prstGeom prst="rect">
            <a:avLst/>
          </a:prstGeom>
        </p:spPr>
        <p:txBody>
          <a:bodyPr lIns="0" tIns="0" rIns="0" bIns="0" rtlCol="0" anchor="t">
            <a:spAutoFit/>
          </a:bodyPr>
          <a:lstStyle/>
          <a:p>
            <a:pPr marL="0" lvl="0" indent="0" algn="just">
              <a:lnSpc>
                <a:spcPts val="1985"/>
              </a:lnSpc>
              <a:spcBef>
                <a:spcPct val="0"/>
              </a:spcBef>
            </a:pPr>
            <a:r>
              <a:rPr lang="en-US" sz="1420" b="1" u="none" strike="noStrike">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50MP Flagship Camera</a:t>
            </a:r>
            <a:endParaRPr lang="en-US" sz="1420" b="1" u="none" strike="noStrike">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marL="0" lvl="0" indent="0" algn="just">
              <a:lnSpc>
                <a:spcPts val="1985"/>
              </a:lnSpc>
              <a:spcBef>
                <a:spcPct val="0"/>
              </a:spcBef>
            </a:pPr>
            <a:r>
              <a:rPr lang="en-US" sz="1420"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rPr>
              <a:t>The 50MP main camera, paired with 4K 30FPS recording, offers stunning detail and clarity, perfect for capturing and editing high-quality content.</a:t>
            </a:r>
            <a:endParaRPr lang="en-US" sz="1420"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just">
              <a:lnSpc>
                <a:spcPts val="1985"/>
              </a:lnSpc>
              <a:spcBef>
                <a:spcPct val="0"/>
              </a:spcBef>
            </a:pPr>
          </a:p>
          <a:p>
            <a:pPr marL="0" lvl="0" indent="0" algn="just">
              <a:lnSpc>
                <a:spcPts val="1985"/>
              </a:lnSpc>
              <a:spcBef>
                <a:spcPct val="0"/>
              </a:spcBef>
            </a:pPr>
            <a:r>
              <a:rPr lang="en-US" sz="1420" b="1" u="none" strike="noStrike">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OIS+EIS for Stability</a:t>
            </a:r>
            <a:endParaRPr lang="en-US" sz="1420" b="1" u="none" strike="noStrike">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marL="0" lvl="0" indent="0" algn="just">
              <a:lnSpc>
                <a:spcPts val="1985"/>
              </a:lnSpc>
              <a:spcBef>
                <a:spcPct val="0"/>
              </a:spcBef>
            </a:pPr>
            <a:r>
              <a:rPr lang="en-US" sz="1420"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rPr>
              <a:t>Dual OIS+EIS ensures smooth, shake-free videos, even during active outdoor filming.</a:t>
            </a:r>
            <a:endParaRPr lang="en-US" sz="1420"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just">
              <a:lnSpc>
                <a:spcPts val="1985"/>
              </a:lnSpc>
              <a:spcBef>
                <a:spcPct val="0"/>
              </a:spcBef>
            </a:pPr>
          </a:p>
          <a:p>
            <a:pPr marL="0" lvl="0" indent="0" algn="just">
              <a:lnSpc>
                <a:spcPts val="1985"/>
              </a:lnSpc>
              <a:spcBef>
                <a:spcPct val="0"/>
              </a:spcBef>
            </a:pPr>
            <a:r>
              <a:rPr lang="en-US" sz="1420" b="1" u="none" strike="noStrike">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50MP Ultra-Wide Angle</a:t>
            </a:r>
            <a:endParaRPr lang="en-US" sz="1420" b="1" u="none" strike="noStrike">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marL="0" lvl="0" indent="0" algn="just">
              <a:lnSpc>
                <a:spcPts val="1985"/>
              </a:lnSpc>
              <a:spcBef>
                <a:spcPct val="0"/>
              </a:spcBef>
            </a:pPr>
            <a:r>
              <a:rPr lang="en-US" sz="1420"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rPr>
              <a:t>The 50MP ultra-wide lens captures expansive views and group shots, with EIS maintaining stability during recording.</a:t>
            </a:r>
            <a:endParaRPr lang="en-US" sz="1420" u="none" strike="noStrike">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graphicFrame>
        <p:nvGraphicFramePr>
          <p:cNvPr id="4" name="Table 4"/>
          <p:cNvGraphicFramePr>
            <a:graphicFrameLocks noGrp="1"/>
          </p:cNvGraphicFramePr>
          <p:nvPr/>
        </p:nvGraphicFramePr>
        <p:xfrm>
          <a:off x="6595695" y="1956641"/>
          <a:ext cx="11242800" cy="6882271"/>
        </p:xfrm>
        <a:graphic>
          <a:graphicData uri="http://schemas.openxmlformats.org/drawingml/2006/table">
            <a:tbl>
              <a:tblPr/>
              <a:tblGrid>
                <a:gridCol w="1514684"/>
                <a:gridCol w="2593662"/>
                <a:gridCol w="2214851"/>
                <a:gridCol w="2331703"/>
                <a:gridCol w="1390020"/>
                <a:gridCol w="1197880"/>
              </a:tblGrid>
              <a:tr h="948224">
                <a:tc gridSpan="2">
                  <a:txBody>
                    <a:bodyPr rtlCol="0"/>
                    <a:lstStyle/>
                    <a:p>
                      <a:pPr algn="ctr" fontAlgn="ctr">
                        <a:lnSpc>
                          <a:spcPts val="174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ZERO Flip</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h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Ultra Steady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48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Ultra Steady Pro</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EIS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OIS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rowSpan="4">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Front</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4K 60FPS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gridSpan="2">
                  <a:txBody>
                    <a:bodyPr rtlCol="0"/>
                    <a:lstStyle/>
                    <a:p>
                      <a:pPr algn="ctr" fontAlgn="ctr">
                        <a:lnSpc>
                          <a:spcPts val="174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h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rowSpan="4">
                  <a:txBody>
                    <a:bodyPr rtlCol="0"/>
                    <a:lstStyle/>
                    <a:p>
                      <a:pPr algn="ctr" fontAlgn="ctr">
                        <a:lnSpc>
                          <a:spcPts val="174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4K 30FPS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1080P 60 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1080P 30FPS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rowSpan="3">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Rear</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4K 30FPS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rowSpan="3">
                  <a:txBody>
                    <a:bodyPr rtlCol="0"/>
                    <a:lstStyle/>
                    <a:p>
                      <a:pPr algn="ctr" fontAlgn="ctr">
                        <a:lnSpc>
                          <a:spcPts val="1740"/>
                        </a:lnSpc>
                        <a:defRPr/>
                      </a:pPr>
                      <a:r>
                        <a:rPr lang="en-US" sz="2000"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1080P 60FPS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N</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r h="847721">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2800"/>
                        </a:lnSpc>
                        <a:defRPr/>
                      </a:pPr>
                      <a:r>
                        <a:rPr lang="en-US" sz="2000" spc="124">
                          <a:solidFill>
                            <a:srgbClr val="FFFFFF"/>
                          </a:solidFill>
                          <a:latin typeface="Aktiv Grotesk Ex" panose="020B0604020203020204"/>
                          <a:ea typeface="Aktiv Grotesk Ex" panose="020B0604020203020204"/>
                          <a:cs typeface="Aktiv Grotesk Ex" panose="020B0604020203020204"/>
                          <a:sym typeface="Aktiv Grotesk Ex" panose="020B0604020203020204"/>
                        </a:rPr>
                        <a:t>1080P 30FPS</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a:txBody>
                    <a:bodyPr rtlCol="0"/>
                    <a:lstStyle/>
                    <a:p>
                      <a:pPr algn="ctr" fontAlgn="ctr">
                        <a:lnSpc>
                          <a:spcPts val="1740"/>
                        </a:lnSpc>
                        <a:defRPr/>
                      </a:pPr>
                      <a:r>
                        <a:rPr lang="en-US" sz="2000" u="none" strike="noStrike" spc="124">
                          <a:solidFill>
                            <a:srgbClr val="C1FF72"/>
                          </a:solidFill>
                          <a:latin typeface="Aktiv Grotesk Ex" panose="020B0604020203020204"/>
                          <a:ea typeface="Aktiv Grotesk Ex" panose="020B0604020203020204"/>
                          <a:cs typeface="Aktiv Grotesk Ex" panose="020B0604020203020204"/>
                          <a:sym typeface="Aktiv Grotesk Ex" panose="020B0604020203020204"/>
                        </a:rPr>
                        <a:t>Y</a:t>
                      </a:r>
                      <a:endParaRPr lang="en-US" sz="1100"/>
                    </a:p>
                  </a:txBody>
                  <a:tcPr marL="0" marR="0" marT="0" marB="0" anchor="ctr" anchorCtr="0">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c vMerge="1">
                  <a:tcPr marL="0" marR="0" marT="0" marB="0" anchor="ctr">
                    <a:lnL w="38100" cap="flat" cmpd="sng" algn="ctr">
                      <a:solidFill>
                        <a:srgbClr val="C3D0CB"/>
                      </a:solidFill>
                      <a:prstDash val="solid"/>
                      <a:round/>
                      <a:headEnd type="none" w="med" len="med"/>
                      <a:tailEnd type="none" w="med" len="med"/>
                    </a:lnL>
                    <a:lnR w="38100" cap="flat" cmpd="sng" algn="ctr">
                      <a:solidFill>
                        <a:srgbClr val="C3D0CB"/>
                      </a:solidFill>
                      <a:prstDash val="solid"/>
                      <a:round/>
                      <a:headEnd type="none" w="med" len="med"/>
                      <a:tailEnd type="none" w="med" len="med"/>
                    </a:lnR>
                    <a:lnT w="38100" cap="flat" cmpd="sng" algn="ctr">
                      <a:solidFill>
                        <a:srgbClr val="C3D0CB"/>
                      </a:solidFill>
                      <a:prstDash val="solid"/>
                      <a:round/>
                      <a:headEnd type="none" w="med" len="med"/>
                      <a:tailEnd type="none" w="med" len="med"/>
                    </a:lnT>
                    <a:lnB w="38100" cap="flat" cmpd="sng" algn="ctr">
                      <a:solidFill>
                        <a:srgbClr val="C3D0CB"/>
                      </a:solidFill>
                      <a:prstDash val="solid"/>
                      <a:round/>
                      <a:headEnd type="none" w="med" len="med"/>
                      <a:tailEnd type="none" w="med" len="med"/>
                    </a:lnB>
                  </a:tcPr>
                </a:tc>
              </a:tr>
            </a:tbl>
          </a:graphicData>
        </a:graphic>
      </p:graphicFrame>
      <p:sp>
        <p:nvSpPr>
          <p:cNvPr id="5" name="TextBox 5"/>
          <p:cNvSpPr txBox="1"/>
          <p:nvPr/>
        </p:nvSpPr>
        <p:spPr>
          <a:xfrm>
            <a:off x="677522" y="1899491"/>
            <a:ext cx="4807529" cy="1642300"/>
          </a:xfrm>
          <a:prstGeom prst="rect">
            <a:avLst/>
          </a:prstGeom>
        </p:spPr>
        <p:txBody>
          <a:bodyPr lIns="0" tIns="0" rIns="0" bIns="0" rtlCol="0" anchor="t">
            <a:spAutoFit/>
          </a:bodyPr>
          <a:lstStyle/>
          <a:p>
            <a:pPr algn="l">
              <a:lnSpc>
                <a:spcPts val="4455"/>
              </a:lnSpc>
            </a:pPr>
            <a:r>
              <a:rPr lang="en-US" sz="3180">
                <a:solidFill>
                  <a:srgbClr val="FFFFFF"/>
                </a:solidFill>
                <a:latin typeface="Aktiv Grotesk Ex" panose="020B0604020203020204"/>
                <a:ea typeface="Aktiv Grotesk Ex" panose="020B0604020203020204"/>
                <a:cs typeface="Aktiv Grotesk Ex" panose="020B0604020203020204"/>
                <a:sym typeface="Aktiv Grotesk Ex" panose="020B0604020203020204"/>
              </a:rPr>
              <a:t>Deep Diving into ProStable</a:t>
            </a:r>
            <a:endParaRPr lang="en-US" sz="318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4455"/>
              </a:lnSpc>
              <a:spcBef>
                <a:spcPct val="0"/>
              </a:spcBef>
            </a:pPr>
            <a:r>
              <a:rPr lang="en-US" sz="3180">
                <a:solidFill>
                  <a:srgbClr val="FFFFFF"/>
                </a:solidFill>
                <a:latin typeface="Aktiv Grotesk Ex" panose="020B0604020203020204"/>
                <a:ea typeface="Aktiv Grotesk Ex" panose="020B0604020203020204"/>
                <a:cs typeface="Aktiv Grotesk Ex" panose="020B0604020203020204"/>
                <a:sym typeface="Aktiv Grotesk Ex" panose="020B0604020203020204"/>
              </a:rPr>
              <a:t>Video  Capabilities</a:t>
            </a:r>
            <a:endParaRPr lang="en-US" sz="318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6" name="TextBox 6"/>
          <p:cNvSpPr txBox="1"/>
          <p:nvPr/>
        </p:nvSpPr>
        <p:spPr>
          <a:xfrm>
            <a:off x="677522" y="5428765"/>
            <a:ext cx="5471452" cy="4195445"/>
          </a:xfrm>
          <a:prstGeom prst="rect">
            <a:avLst/>
          </a:prstGeom>
        </p:spPr>
        <p:txBody>
          <a:bodyPr lIns="0" tIns="0" rIns="0" bIns="0" rtlCol="0" anchor="t">
            <a:spAutoFit/>
          </a:bodyPr>
          <a:lstStyle/>
          <a:p>
            <a:pPr algn="l">
              <a:lnSpc>
                <a:spcPts val="2560"/>
              </a:lnSpc>
            </a:pPr>
            <a:r>
              <a:rPr lang="en-US" sz="1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The ZERO Flip is equipped with a  50MP main rear camera that excels in both hardware and software stabilization. Optical Image Stabilization (OIS) provides hardware-based stability, ensuring sharper and steadier photos and videos. </a:t>
            </a:r>
            <a:endParaRPr lang="en-US" sz="1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60"/>
              </a:lnSpc>
            </a:pPr>
          </a:p>
          <a:p>
            <a:pPr marL="0" lvl="0" indent="0" algn="l">
              <a:lnSpc>
                <a:spcPts val="2560"/>
              </a:lnSpc>
              <a:spcBef>
                <a:spcPct val="0"/>
              </a:spcBef>
            </a:pPr>
            <a:r>
              <a:rPr lang="en-US" sz="1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Equally important, the Electronic Image Stabilization (EIS) enhances this stability through advanced software, powering Ultra Steady and Ultra Steady Pro modes by algorithmically minimizing shake through frame cropping. Together, these features deliver a superior photography and video recording experience.</a:t>
            </a:r>
            <a:endParaRPr lang="en-US" sz="1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7" name="Freeform 7"/>
          <p:cNvSpPr/>
          <p:nvPr/>
        </p:nvSpPr>
        <p:spPr>
          <a:xfrm>
            <a:off x="677522" y="3925597"/>
            <a:ext cx="1053430" cy="1047252"/>
          </a:xfrm>
          <a:custGeom>
            <a:avLst/>
            <a:gdLst/>
            <a:ahLst/>
            <a:cxnLst/>
            <a:rect l="l" t="t" r="r" b="b"/>
            <a:pathLst>
              <a:path w="1053430" h="1047252">
                <a:moveTo>
                  <a:pt x="0" y="0"/>
                </a:moveTo>
                <a:lnTo>
                  <a:pt x="1053430" y="0"/>
                </a:lnTo>
                <a:lnTo>
                  <a:pt x="1053430" y="1047252"/>
                </a:lnTo>
                <a:lnTo>
                  <a:pt x="0" y="1047252"/>
                </a:lnTo>
                <a:lnTo>
                  <a:pt x="0" y="0"/>
                </a:lnTo>
                <a:close/>
              </a:path>
            </a:pathLst>
          </a:custGeom>
          <a:blipFill>
            <a:blip r:embed="rId3"/>
            <a:stretch>
              <a:fillRect/>
            </a:stretch>
          </a:blipFill>
        </p:spPr>
      </p:sp>
      <p:sp>
        <p:nvSpPr>
          <p:cNvPr id="8" name="TextBox 8"/>
          <p:cNvSpPr txBox="1"/>
          <p:nvPr/>
        </p:nvSpPr>
        <p:spPr>
          <a:xfrm>
            <a:off x="14227383" y="9191625"/>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//17</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1203854"/>
            <a:ext cx="18288000" cy="12169140"/>
          </a:xfrm>
          <a:custGeom>
            <a:avLst/>
            <a:gdLst/>
            <a:ahLst/>
            <a:cxnLst/>
            <a:rect l="l" t="t" r="r" b="b"/>
            <a:pathLst>
              <a:path w="18288000" h="12169140">
                <a:moveTo>
                  <a:pt x="0" y="0"/>
                </a:moveTo>
                <a:lnTo>
                  <a:pt x="18288000" y="0"/>
                </a:lnTo>
                <a:lnTo>
                  <a:pt x="18288000" y="12169140"/>
                </a:lnTo>
                <a:lnTo>
                  <a:pt x="0" y="1216914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TextBox 4"/>
          <p:cNvSpPr txBox="1"/>
          <p:nvPr/>
        </p:nvSpPr>
        <p:spPr>
          <a:xfrm>
            <a:off x="9424032" y="4928341"/>
            <a:ext cx="7835268" cy="590994"/>
          </a:xfrm>
          <a:prstGeom prst="rect">
            <a:avLst/>
          </a:prstGeom>
        </p:spPr>
        <p:txBody>
          <a:bodyPr lIns="0" tIns="0" rIns="0" bIns="0" rtlCol="0" anchor="t">
            <a:spAutoFit/>
          </a:bodyPr>
          <a:lstStyle/>
          <a:p>
            <a:pPr marL="0" lvl="0" indent="0" algn="r">
              <a:lnSpc>
                <a:spcPts val="4675"/>
              </a:lnSpc>
              <a:spcBef>
                <a:spcPct val="0"/>
              </a:spcBef>
            </a:pPr>
            <a:r>
              <a:rPr lang="en-US" sz="4250">
                <a:solidFill>
                  <a:srgbClr val="FFFFFF"/>
                </a:solidFill>
                <a:latin typeface="Aktiv Grotesk Ex" panose="020B0604020203020204"/>
                <a:ea typeface="Aktiv Grotesk Ex" panose="020B0604020203020204"/>
                <a:cs typeface="Aktiv Grotesk Ex" panose="020B0604020203020204"/>
                <a:sym typeface="Aktiv Grotesk Ex" panose="020B0604020203020204"/>
              </a:rPr>
              <a:t>50MP Ultra-Wide Camera</a:t>
            </a:r>
            <a:endParaRPr lang="en-US" sz="425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5" name="TextBox 5"/>
          <p:cNvSpPr txBox="1"/>
          <p:nvPr/>
        </p:nvSpPr>
        <p:spPr>
          <a:xfrm>
            <a:off x="12495252" y="5613382"/>
            <a:ext cx="4764048" cy="745407"/>
          </a:xfrm>
          <a:prstGeom prst="rect">
            <a:avLst/>
          </a:prstGeom>
        </p:spPr>
        <p:txBody>
          <a:bodyPr lIns="0" tIns="0" rIns="0" bIns="0" rtlCol="0" anchor="t">
            <a:spAutoFit/>
          </a:bodyPr>
          <a:lstStyle/>
          <a:p>
            <a:pPr algn="r">
              <a:lnSpc>
                <a:spcPts val="1965"/>
              </a:lnSpc>
            </a:pPr>
            <a:r>
              <a:rPr lang="en-US" sz="1405">
                <a:solidFill>
                  <a:srgbClr val="FFFFFF"/>
                </a:solidFill>
                <a:latin typeface="Aktiv Grotesk Ex" panose="020B0604020203020204"/>
                <a:ea typeface="Aktiv Grotesk Ex" panose="020B0604020203020204"/>
                <a:cs typeface="Aktiv Grotesk Ex" panose="020B0604020203020204"/>
                <a:sym typeface="Aktiv Grotesk Ex" panose="020B0604020203020204"/>
              </a:rPr>
              <a:t>FOV 114°</a:t>
            </a:r>
            <a:endParaRPr lang="en-US" sz="140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1965"/>
              </a:lnSpc>
            </a:pPr>
            <a:r>
              <a:rPr lang="en-US" sz="1405">
                <a:solidFill>
                  <a:srgbClr val="FFFFFF"/>
                </a:solidFill>
                <a:latin typeface="Aktiv Grotesk Ex" panose="020B0604020203020204"/>
                <a:ea typeface="Aktiv Grotesk Ex" panose="020B0604020203020204"/>
                <a:cs typeface="Aktiv Grotesk Ex" panose="020B0604020203020204"/>
                <a:sym typeface="Aktiv Grotesk Ex" panose="020B0604020203020204"/>
              </a:rPr>
              <a:t>1/2.8-inch Ultra-large Frame Sensor</a:t>
            </a:r>
            <a:endParaRPr lang="en-US" sz="140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1965"/>
              </a:lnSpc>
            </a:pPr>
            <a:r>
              <a:rPr lang="en-US" sz="1405">
                <a:solidFill>
                  <a:srgbClr val="FFFFFF"/>
                </a:solidFill>
                <a:latin typeface="Aktiv Grotesk Ex" panose="020B0604020203020204"/>
                <a:ea typeface="Aktiv Grotesk Ex" panose="020B0604020203020204"/>
                <a:cs typeface="Aktiv Grotesk Ex" panose="020B0604020203020204"/>
                <a:sym typeface="Aktiv Grotesk Ex" panose="020B0604020203020204"/>
              </a:rPr>
              <a:t>f/2.2 Aperture</a:t>
            </a:r>
            <a:endParaRPr lang="en-US" sz="140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6" name="TextBox 6"/>
          <p:cNvSpPr txBox="1"/>
          <p:nvPr/>
        </p:nvSpPr>
        <p:spPr>
          <a:xfrm>
            <a:off x="735315" y="4977968"/>
            <a:ext cx="8049592" cy="541367"/>
          </a:xfrm>
          <a:prstGeom prst="rect">
            <a:avLst/>
          </a:prstGeom>
        </p:spPr>
        <p:txBody>
          <a:bodyPr lIns="0" tIns="0" rIns="0" bIns="0" rtlCol="0" anchor="t">
            <a:spAutoFit/>
          </a:bodyPr>
          <a:lstStyle/>
          <a:p>
            <a:pPr algn="ctr">
              <a:lnSpc>
                <a:spcPts val="2185"/>
              </a:lnSpc>
              <a:spcBef>
                <a:spcPct val="0"/>
              </a:spcBef>
            </a:pPr>
            <a:r>
              <a:rPr lang="en-US" sz="1560" b="1" spc="3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The 50MP ultra-wide lens captures expansive views and group shots, </a:t>
            </a:r>
            <a:endParaRPr lang="en-US" sz="1560" b="1" spc="3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2185"/>
              </a:lnSpc>
              <a:spcBef>
                <a:spcPct val="0"/>
              </a:spcBef>
            </a:pPr>
            <a:r>
              <a:rPr lang="en-US" sz="1560" b="1" spc="3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with EIS maintaining stability during recording.</a:t>
            </a:r>
            <a:endParaRPr lang="en-US" sz="1560" b="1" spc="3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7" name="TextBox 7"/>
          <p:cNvSpPr txBox="1"/>
          <p:nvPr/>
        </p:nvSpPr>
        <p:spPr>
          <a:xfrm>
            <a:off x="912455" y="8918209"/>
            <a:ext cx="3420611" cy="613507"/>
          </a:xfrm>
          <a:prstGeom prst="rect">
            <a:avLst/>
          </a:prstGeom>
        </p:spPr>
        <p:txBody>
          <a:bodyPr lIns="0" tIns="0" rIns="0" bIns="0" rtlCol="0" anchor="t">
            <a:spAutoFit/>
          </a:bodyPr>
          <a:lstStyle/>
          <a:p>
            <a:pPr marL="0" lvl="0" indent="0" algn="l">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//18</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rot="1544324">
            <a:off x="-8693490" y="-4307724"/>
            <a:ext cx="25513006" cy="19523919"/>
          </a:xfrm>
          <a:custGeom>
            <a:avLst/>
            <a:gdLst/>
            <a:ahLst/>
            <a:cxnLst/>
            <a:rect l="l" t="t" r="r" b="b"/>
            <a:pathLst>
              <a:path w="25513006" h="19523919">
                <a:moveTo>
                  <a:pt x="0" y="0"/>
                </a:moveTo>
                <a:lnTo>
                  <a:pt x="25513006" y="0"/>
                </a:lnTo>
                <a:lnTo>
                  <a:pt x="25513006" y="19523918"/>
                </a:lnTo>
                <a:lnTo>
                  <a:pt x="0" y="19523918"/>
                </a:lnTo>
                <a:lnTo>
                  <a:pt x="0" y="0"/>
                </a:lnTo>
                <a:close/>
              </a:path>
            </a:pathLst>
          </a:custGeom>
          <a:blipFill>
            <a:blip r:embed="rId3"/>
            <a:stretch>
              <a:fillRect t="-28301" r="-47182"/>
            </a:stretch>
          </a:blipFill>
        </p:spPr>
      </p:sp>
      <p:sp>
        <p:nvSpPr>
          <p:cNvPr id="5" name="TextBox 5"/>
          <p:cNvSpPr txBox="1"/>
          <p:nvPr/>
        </p:nvSpPr>
        <p:spPr>
          <a:xfrm>
            <a:off x="14915251" y="8918209"/>
            <a:ext cx="2344049"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//19</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6" name="TextBox 6"/>
          <p:cNvSpPr txBox="1"/>
          <p:nvPr/>
        </p:nvSpPr>
        <p:spPr>
          <a:xfrm>
            <a:off x="1028700" y="1606634"/>
            <a:ext cx="9649605" cy="419100"/>
          </a:xfrm>
          <a:prstGeom prst="rect">
            <a:avLst/>
          </a:prstGeom>
        </p:spPr>
        <p:txBody>
          <a:bodyPr lIns="0" tIns="0" rIns="0" bIns="0" rtlCol="0" anchor="t">
            <a:spAutoFit/>
          </a:bodyPr>
          <a:lstStyle/>
          <a:p>
            <a:pPr marL="0" lvl="0" indent="0" algn="l">
              <a:lnSpc>
                <a:spcPts val="3300"/>
              </a:lnSpc>
              <a:spcBef>
                <a:spcPct val="0"/>
              </a:spcBef>
            </a:pPr>
            <a:r>
              <a:rPr lang="en-US" sz="3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Seamless Fusion of GoPro and ZERO Flip</a:t>
            </a:r>
            <a:endParaRPr lang="en-US" sz="3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7" name="TextBox 7"/>
          <p:cNvSpPr txBox="1"/>
          <p:nvPr/>
        </p:nvSpPr>
        <p:spPr>
          <a:xfrm>
            <a:off x="1028700" y="2426555"/>
            <a:ext cx="8694069" cy="3027680"/>
          </a:xfrm>
          <a:prstGeom prst="rect">
            <a:avLst/>
          </a:prstGeom>
        </p:spPr>
        <p:txBody>
          <a:bodyPr lIns="0" tIns="0" rIns="0" bIns="0" rtlCol="0" anchor="t">
            <a:spAutoFit/>
          </a:bodyPr>
          <a:lstStyle/>
          <a:p>
            <a:pPr algn="l">
              <a:lnSpc>
                <a:spcPts val="3040"/>
              </a:lnSpc>
            </a:pPr>
            <a:r>
              <a:rPr lang="en-US" sz="1900">
                <a:solidFill>
                  <a:srgbClr val="FEFEFE"/>
                </a:solidFill>
                <a:latin typeface="Open Sauce Light" panose="00000400000000000000"/>
                <a:ea typeface="Open Sauce Light" panose="00000400000000000000"/>
                <a:cs typeface="Open Sauce Light" panose="00000400000000000000"/>
                <a:sym typeface="Open Sauce Light" panose="00000400000000000000"/>
              </a:rPr>
              <a:t>With the built-in GoPro mode in the camera, you can directly adjust the GoPro's settings, and the phone acts as a monitor to help you observe and adjust the footage in real time. No need for third-party apps—everything can be done through the camera, making it simpler than ever to capture stunning content on the go.</a:t>
            </a:r>
            <a:endParaRPr lang="en-US" sz="1900">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a:p>
            <a:pPr algn="l">
              <a:lnSpc>
                <a:spcPts val="3040"/>
              </a:lnSpc>
            </a:pPr>
          </a:p>
          <a:p>
            <a:pPr algn="l">
              <a:lnSpc>
                <a:spcPts val="3040"/>
              </a:lnSpc>
            </a:pPr>
            <a:r>
              <a:rPr lang="en-US" sz="1900">
                <a:solidFill>
                  <a:srgbClr val="FEFEFE"/>
                </a:solidFill>
                <a:latin typeface="Open Sauce Light" panose="00000400000000000000"/>
                <a:ea typeface="Open Sauce Light" panose="00000400000000000000"/>
                <a:cs typeface="Open Sauce Light" panose="00000400000000000000"/>
                <a:sym typeface="Open Sauce Light" panose="00000400000000000000"/>
              </a:rPr>
              <a:t>Access: Camera &gt; More &gt; GoPro Mode</a:t>
            </a:r>
            <a:endParaRPr lang="en-US" sz="1900">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a:p>
            <a:pPr marL="0" lvl="0" indent="0" algn="l">
              <a:lnSpc>
                <a:spcPts val="3040"/>
              </a:lnSpc>
              <a:spcBef>
                <a:spcPct val="0"/>
              </a:spcBef>
            </a:p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AutoShape 4"/>
          <p:cNvSpPr/>
          <p:nvPr/>
        </p:nvSpPr>
        <p:spPr>
          <a:xfrm>
            <a:off x="11910846" y="2142305"/>
            <a:ext cx="4429179" cy="26975"/>
          </a:xfrm>
          <a:prstGeom prst="rect">
            <a:avLst/>
          </a:prstGeom>
          <a:solidFill>
            <a:srgbClr val="FFFFFF"/>
          </a:solidFill>
        </p:spPr>
      </p:sp>
      <p:sp>
        <p:nvSpPr>
          <p:cNvPr id="5" name="AutoShape 5"/>
          <p:cNvSpPr/>
          <p:nvPr/>
        </p:nvSpPr>
        <p:spPr>
          <a:xfrm>
            <a:off x="11910846" y="2712425"/>
            <a:ext cx="4429179" cy="26975"/>
          </a:xfrm>
          <a:prstGeom prst="rect">
            <a:avLst/>
          </a:prstGeom>
          <a:solidFill>
            <a:srgbClr val="FFFFFF"/>
          </a:solidFill>
        </p:spPr>
      </p:sp>
      <p:sp>
        <p:nvSpPr>
          <p:cNvPr id="6" name="AutoShape 6"/>
          <p:cNvSpPr/>
          <p:nvPr/>
        </p:nvSpPr>
        <p:spPr>
          <a:xfrm>
            <a:off x="11910846" y="5483541"/>
            <a:ext cx="4429179" cy="26975"/>
          </a:xfrm>
          <a:prstGeom prst="rect">
            <a:avLst/>
          </a:prstGeom>
          <a:solidFill>
            <a:srgbClr val="FFFFFF"/>
          </a:solidFill>
        </p:spPr>
      </p:sp>
      <p:sp>
        <p:nvSpPr>
          <p:cNvPr id="7" name="AutoShape 7"/>
          <p:cNvSpPr/>
          <p:nvPr/>
        </p:nvSpPr>
        <p:spPr>
          <a:xfrm>
            <a:off x="11910846" y="6134736"/>
            <a:ext cx="4429179" cy="26975"/>
          </a:xfrm>
          <a:prstGeom prst="rect">
            <a:avLst/>
          </a:prstGeom>
          <a:solidFill>
            <a:srgbClr val="FFFFFF"/>
          </a:solidFill>
        </p:spPr>
      </p:sp>
      <p:sp>
        <p:nvSpPr>
          <p:cNvPr id="8" name="TextBox 8"/>
          <p:cNvSpPr txBox="1"/>
          <p:nvPr/>
        </p:nvSpPr>
        <p:spPr>
          <a:xfrm>
            <a:off x="783259" y="8480274"/>
            <a:ext cx="7805945" cy="778026"/>
          </a:xfrm>
          <a:prstGeom prst="rect">
            <a:avLst/>
          </a:prstGeom>
        </p:spPr>
        <p:txBody>
          <a:bodyPr lIns="0" tIns="0" rIns="0" bIns="0" rtlCol="0" anchor="t">
            <a:spAutoFit/>
          </a:bodyPr>
          <a:lstStyle/>
          <a:p>
            <a:pPr algn="l">
              <a:lnSpc>
                <a:spcPts val="5805"/>
              </a:lnSpc>
            </a:pPr>
            <a:r>
              <a:rPr lang="en-US" sz="5805" b="1" spc="-58">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CONTENTS</a:t>
            </a:r>
            <a:endParaRPr lang="en-US" sz="5805" b="1" spc="-58">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9" name="TextBox 9"/>
          <p:cNvSpPr txBox="1"/>
          <p:nvPr/>
        </p:nvSpPr>
        <p:spPr>
          <a:xfrm>
            <a:off x="6725567" y="1273156"/>
            <a:ext cx="5070337" cy="5459711"/>
          </a:xfrm>
          <a:prstGeom prst="rect">
            <a:avLst/>
          </a:prstGeom>
        </p:spPr>
        <p:txBody>
          <a:bodyPr lIns="0" tIns="0" rIns="0" bIns="0" rtlCol="0" anchor="t">
            <a:spAutoFit/>
          </a:bodyPr>
          <a:lstStyle/>
          <a:p>
            <a:pPr algn="l">
              <a:lnSpc>
                <a:spcPts val="4410"/>
              </a:lnSpc>
            </a:pPr>
          </a:p>
          <a:p>
            <a:pPr algn="l">
              <a:lnSpc>
                <a:spcPts val="4410"/>
              </a:lnSpc>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About The Infinix ZERO Flip</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4410"/>
              </a:lnSpc>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Infinix ZERO Flip At A Glance</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937895" lvl="2" indent="-312420" algn="l">
              <a:lnSpc>
                <a:spcPts val="4410"/>
              </a:lnSpc>
              <a:buFont typeface="Arial" panose="020B0604020202020204"/>
              <a:buChar char="⚬"/>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Design &amp; Display</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937895" lvl="2" indent="-312420" algn="l">
              <a:lnSpc>
                <a:spcPts val="4410"/>
              </a:lnSpc>
              <a:buFont typeface="Arial" panose="020B0604020202020204"/>
              <a:buChar char="⚬"/>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Camera</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937895" lvl="2" indent="-312420" algn="l">
              <a:lnSpc>
                <a:spcPts val="4410"/>
              </a:lnSpc>
              <a:buFont typeface="Arial" panose="020B0604020202020204"/>
              <a:buChar char="⚬"/>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Performance</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937895" lvl="2" indent="-312420" algn="l">
              <a:lnSpc>
                <a:spcPts val="4410"/>
              </a:lnSpc>
              <a:buFont typeface="Arial" panose="020B0604020202020204"/>
              <a:buChar char="⚬"/>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Experience</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4410"/>
              </a:lnSpc>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Suggested Usage Scenarios</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4410"/>
              </a:lnSpc>
            </a:pPr>
            <a:r>
              <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rPr>
              <a:t>About Infinix</a:t>
            </a:r>
            <a:endParaRPr lang="en-US" sz="21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4410"/>
              </a:lnSpc>
            </a:pPr>
          </a:p>
        </p:txBody>
      </p:sp>
      <p:sp>
        <p:nvSpPr>
          <p:cNvPr id="10" name="TextBox 10"/>
          <p:cNvSpPr txBox="1"/>
          <p:nvPr/>
        </p:nvSpPr>
        <p:spPr>
          <a:xfrm>
            <a:off x="16455232" y="1843306"/>
            <a:ext cx="804068" cy="490952"/>
          </a:xfrm>
          <a:prstGeom prst="rect">
            <a:avLst/>
          </a:prstGeom>
        </p:spPr>
        <p:txBody>
          <a:bodyPr lIns="0" tIns="0" rIns="0" bIns="0" rtlCol="0" anchor="t">
            <a:spAutoFit/>
          </a:bodyPr>
          <a:lstStyle/>
          <a:p>
            <a:pPr marL="0" lvl="0" indent="0" algn="r">
              <a:lnSpc>
                <a:spcPts val="3915"/>
              </a:lnSpc>
              <a:spcBef>
                <a:spcPct val="0"/>
              </a:spcBef>
            </a:pPr>
            <a:r>
              <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03</a:t>
            </a:r>
            <a:endPar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TextBox 11"/>
          <p:cNvSpPr txBox="1"/>
          <p:nvPr/>
        </p:nvSpPr>
        <p:spPr>
          <a:xfrm>
            <a:off x="16455232" y="2541824"/>
            <a:ext cx="804068" cy="489904"/>
          </a:xfrm>
          <a:prstGeom prst="rect">
            <a:avLst/>
          </a:prstGeom>
        </p:spPr>
        <p:txBody>
          <a:bodyPr lIns="0" tIns="0" rIns="0" bIns="0" rtlCol="0" anchor="t">
            <a:spAutoFit/>
          </a:bodyPr>
          <a:lstStyle/>
          <a:p>
            <a:pPr marL="0" lvl="0" indent="0" algn="r">
              <a:lnSpc>
                <a:spcPts val="3915"/>
              </a:lnSpc>
              <a:spcBef>
                <a:spcPct val="0"/>
              </a:spcBef>
            </a:pPr>
            <a:r>
              <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04</a:t>
            </a:r>
            <a:endPar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2" name="TextBox 12"/>
          <p:cNvSpPr txBox="1"/>
          <p:nvPr/>
        </p:nvSpPr>
        <p:spPr>
          <a:xfrm>
            <a:off x="16454968" y="5212565"/>
            <a:ext cx="804068" cy="489904"/>
          </a:xfrm>
          <a:prstGeom prst="rect">
            <a:avLst/>
          </a:prstGeom>
        </p:spPr>
        <p:txBody>
          <a:bodyPr lIns="0" tIns="0" rIns="0" bIns="0" rtlCol="0" anchor="t">
            <a:spAutoFit/>
          </a:bodyPr>
          <a:lstStyle/>
          <a:p>
            <a:pPr marL="0" lvl="0" indent="0" algn="r">
              <a:lnSpc>
                <a:spcPts val="3915"/>
              </a:lnSpc>
              <a:spcBef>
                <a:spcPct val="0"/>
              </a:spcBef>
            </a:pPr>
            <a:r>
              <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33</a:t>
            </a:r>
            <a:endPar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3" name="TextBox 13"/>
          <p:cNvSpPr txBox="1"/>
          <p:nvPr/>
        </p:nvSpPr>
        <p:spPr>
          <a:xfrm>
            <a:off x="16455232" y="5836786"/>
            <a:ext cx="804068" cy="489904"/>
          </a:xfrm>
          <a:prstGeom prst="rect">
            <a:avLst/>
          </a:prstGeom>
        </p:spPr>
        <p:txBody>
          <a:bodyPr lIns="0" tIns="0" rIns="0" bIns="0" rtlCol="0" anchor="t">
            <a:spAutoFit/>
          </a:bodyPr>
          <a:lstStyle/>
          <a:p>
            <a:pPr marL="0" lvl="0" indent="0" algn="r">
              <a:lnSpc>
                <a:spcPts val="3915"/>
              </a:lnSpc>
              <a:spcBef>
                <a:spcPct val="0"/>
              </a:spcBef>
            </a:pPr>
            <a:r>
              <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41</a:t>
            </a:r>
            <a:endParaRPr lang="en-US" sz="2795" b="1" u="none" strike="noStrike" spc="55">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4" name="TextBox 14"/>
          <p:cNvSpPr txBox="1"/>
          <p:nvPr/>
        </p:nvSpPr>
        <p:spPr>
          <a:xfrm>
            <a:off x="13974789" y="8707940"/>
            <a:ext cx="3420611" cy="613507"/>
          </a:xfrm>
          <a:prstGeom prst="rect">
            <a:avLst/>
          </a:prstGeom>
        </p:spPr>
        <p:txBody>
          <a:bodyPr lIns="0" tIns="0" rIns="0" bIns="0" rtlCol="0" anchor="t">
            <a:spAutoFit/>
          </a:bodyPr>
          <a:lstStyle/>
          <a:p>
            <a:pPr algn="r">
              <a:lnSpc>
                <a:spcPts val="5035"/>
              </a:lnSpc>
            </a:pPr>
            <a:r>
              <a:rPr lang="en-US" sz="3595" b="1"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//02</a:t>
            </a:r>
            <a:endParaRPr lang="en-US" sz="3595" b="1"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325" b="-325"/>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sp>
      <p:sp>
        <p:nvSpPr>
          <p:cNvPr id="5" name="TextBox 5"/>
          <p:cNvSpPr txBox="1"/>
          <p:nvPr/>
        </p:nvSpPr>
        <p:spPr>
          <a:xfrm>
            <a:off x="1028700" y="8644793"/>
            <a:ext cx="2344049"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//21</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grpSp>
        <p:nvGrpSpPr>
          <p:cNvPr id="6" name="Group 6"/>
          <p:cNvGrpSpPr/>
          <p:nvPr/>
        </p:nvGrpSpPr>
        <p:grpSpPr>
          <a:xfrm rot="0">
            <a:off x="0" y="5794559"/>
            <a:ext cx="8533369" cy="5246370"/>
            <a:chOff x="0" y="0"/>
            <a:chExt cx="1322042" cy="812800"/>
          </a:xfrm>
        </p:grpSpPr>
        <p:sp>
          <p:nvSpPr>
            <p:cNvPr id="7" name="Freeform 7"/>
            <p:cNvSpPr/>
            <p:nvPr/>
          </p:nvSpPr>
          <p:spPr>
            <a:xfrm>
              <a:off x="0" y="0"/>
              <a:ext cx="1322042" cy="812800"/>
            </a:xfrm>
            <a:custGeom>
              <a:avLst/>
              <a:gdLst/>
              <a:ahLst/>
              <a:cxnLst/>
              <a:rect l="l" t="t" r="r" b="b"/>
              <a:pathLst>
                <a:path w="1322042" h="812800">
                  <a:moveTo>
                    <a:pt x="20867" y="0"/>
                  </a:moveTo>
                  <a:lnTo>
                    <a:pt x="1301175" y="0"/>
                  </a:lnTo>
                  <a:cubicBezTo>
                    <a:pt x="1306710" y="0"/>
                    <a:pt x="1312017" y="2198"/>
                    <a:pt x="1315931" y="6112"/>
                  </a:cubicBezTo>
                  <a:cubicBezTo>
                    <a:pt x="1319844" y="10025"/>
                    <a:pt x="1322042" y="15333"/>
                    <a:pt x="1322042" y="20867"/>
                  </a:cubicBezTo>
                  <a:lnTo>
                    <a:pt x="1322042" y="791933"/>
                  </a:lnTo>
                  <a:cubicBezTo>
                    <a:pt x="1322042" y="803458"/>
                    <a:pt x="1312700" y="812800"/>
                    <a:pt x="1301175" y="812800"/>
                  </a:cubicBezTo>
                  <a:lnTo>
                    <a:pt x="20867" y="812800"/>
                  </a:lnTo>
                  <a:cubicBezTo>
                    <a:pt x="9342" y="812800"/>
                    <a:pt x="0" y="803458"/>
                    <a:pt x="0" y="791933"/>
                  </a:cubicBezTo>
                  <a:lnTo>
                    <a:pt x="0" y="20867"/>
                  </a:lnTo>
                  <a:cubicBezTo>
                    <a:pt x="0" y="9342"/>
                    <a:pt x="9342" y="0"/>
                    <a:pt x="20867" y="0"/>
                  </a:cubicBezTo>
                  <a:close/>
                </a:path>
              </a:pathLst>
            </a:custGeom>
            <a:blipFill>
              <a:blip r:embed="rId4"/>
              <a:stretch>
                <a:fillRect t="-913" b="-913"/>
              </a:stretch>
            </a:blipFill>
          </p:spPr>
        </p:sp>
      </p:grpSp>
      <p:sp>
        <p:nvSpPr>
          <p:cNvPr id="8" name="TextBox 8"/>
          <p:cNvSpPr txBox="1"/>
          <p:nvPr/>
        </p:nvSpPr>
        <p:spPr>
          <a:xfrm>
            <a:off x="336142" y="7194099"/>
            <a:ext cx="7512683" cy="2380615"/>
          </a:xfrm>
          <a:prstGeom prst="rect">
            <a:avLst/>
          </a:prstGeom>
        </p:spPr>
        <p:txBody>
          <a:bodyPr lIns="0" tIns="0" rIns="0" bIns="0" rtlCol="0" anchor="t">
            <a:spAutoFit/>
          </a:bodyPr>
          <a:lstStyle/>
          <a:p>
            <a:pPr algn="l">
              <a:lnSpc>
                <a:spcPts val="2720"/>
              </a:lnSpc>
            </a:pPr>
            <a:r>
              <a:rPr lang="en-US" sz="1700">
                <a:solidFill>
                  <a:srgbClr val="FFFFFF"/>
                </a:solidFill>
                <a:latin typeface="Open Sauce Light" panose="00000400000000000000"/>
                <a:ea typeface="Open Sauce Light" panose="00000400000000000000"/>
                <a:cs typeface="Open Sauce Light" panose="00000400000000000000"/>
                <a:sym typeface="Open Sauce Light" panose="00000400000000000000"/>
              </a:rPr>
              <a:t>IKeep Flip in the hovering state, pick it up and hold it to enter DV mode, and pair it with a mobile phone case wristband for easy and professional shooting. Pick up Flip now and record wonderful stories freely.</a:t>
            </a:r>
            <a:endParaRPr lang="en-US" sz="1700">
              <a:solidFill>
                <a:srgbClr val="FFFFFF"/>
              </a:solidFill>
              <a:latin typeface="Open Sauce Light" panose="00000400000000000000"/>
              <a:ea typeface="Open Sauce Light" panose="00000400000000000000"/>
              <a:cs typeface="Open Sauce Light" panose="00000400000000000000"/>
              <a:sym typeface="Open Sauce Light" panose="00000400000000000000"/>
            </a:endParaRPr>
          </a:p>
          <a:p>
            <a:pPr algn="l">
              <a:lnSpc>
                <a:spcPts val="2720"/>
              </a:lnSpc>
            </a:pPr>
          </a:p>
          <a:p>
            <a:pPr marL="0" lvl="0" indent="0" algn="l">
              <a:lnSpc>
                <a:spcPts val="2720"/>
              </a:lnSpc>
              <a:spcBef>
                <a:spcPct val="0"/>
              </a:spcBef>
            </a:pPr>
            <a:r>
              <a:rPr lang="en-US" sz="1700">
                <a:solidFill>
                  <a:srgbClr val="FFFFFF"/>
                </a:solidFill>
                <a:latin typeface="Open Sauce Light" panose="00000400000000000000"/>
                <a:ea typeface="Open Sauce Light" panose="00000400000000000000"/>
                <a:cs typeface="Open Sauce Light" panose="00000400000000000000"/>
                <a:sym typeface="Open Sauce Light" panose="00000400000000000000"/>
              </a:rPr>
              <a:t>Access: Open the Camera video mode &gt; Tap the DV icon in the upper right corner to enter DV mode &gt; Hold the foldable phone like a handheld DV camera and unlock a whole new way to play!</a:t>
            </a:r>
            <a:endParaRPr lang="en-US" sz="1700">
              <a:solidFill>
                <a:srgbClr val="FFFFFF"/>
              </a:solidFill>
              <a:latin typeface="Open Sauce Light" panose="00000400000000000000"/>
              <a:ea typeface="Open Sauce Light" panose="00000400000000000000"/>
              <a:cs typeface="Open Sauce Light" panose="00000400000000000000"/>
              <a:sym typeface="Open Sauce Light" panose="00000400000000000000"/>
            </a:endParaRPr>
          </a:p>
        </p:txBody>
      </p:sp>
      <p:sp>
        <p:nvSpPr>
          <p:cNvPr id="9" name="TextBox 9"/>
          <p:cNvSpPr txBox="1"/>
          <p:nvPr/>
        </p:nvSpPr>
        <p:spPr>
          <a:xfrm>
            <a:off x="336142" y="6400175"/>
            <a:ext cx="6926660" cy="419100"/>
          </a:xfrm>
          <a:prstGeom prst="rect">
            <a:avLst/>
          </a:prstGeom>
        </p:spPr>
        <p:txBody>
          <a:bodyPr lIns="0" tIns="0" rIns="0" bIns="0" rtlCol="0" anchor="t">
            <a:spAutoFit/>
          </a:bodyPr>
          <a:lstStyle/>
          <a:p>
            <a:pPr marL="0" lvl="0" indent="0" algn="r">
              <a:lnSpc>
                <a:spcPts val="3300"/>
              </a:lnSpc>
              <a:spcBef>
                <a:spcPct val="0"/>
              </a:spcBef>
            </a:pPr>
            <a:r>
              <a:rPr lang="en-US" sz="3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DV Mode: Capture the Retro Vibe</a:t>
            </a:r>
            <a:endParaRPr lang="en-US" sz="3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648" b="-5648"/>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1079862" y="6296031"/>
            <a:ext cx="4414953" cy="2943302"/>
          </a:xfrm>
          <a:custGeom>
            <a:avLst/>
            <a:gdLst/>
            <a:ahLst/>
            <a:cxnLst/>
            <a:rect l="l" t="t" r="r" b="b"/>
            <a:pathLst>
              <a:path w="4414953" h="2943302">
                <a:moveTo>
                  <a:pt x="0" y="0"/>
                </a:moveTo>
                <a:lnTo>
                  <a:pt x="4414953" y="0"/>
                </a:lnTo>
                <a:lnTo>
                  <a:pt x="4414953" y="2943303"/>
                </a:lnTo>
                <a:lnTo>
                  <a:pt x="0" y="2943303"/>
                </a:lnTo>
                <a:lnTo>
                  <a:pt x="0" y="0"/>
                </a:lnTo>
                <a:close/>
              </a:path>
            </a:pathLst>
          </a:custGeom>
          <a:blipFill>
            <a:blip r:embed="rId3"/>
            <a:stretch>
              <a:fillRect/>
            </a:stretch>
          </a:blipFill>
        </p:spPr>
      </p:sp>
      <p:sp>
        <p:nvSpPr>
          <p:cNvPr id="5" name="Freeform 5"/>
          <p:cNvSpPr/>
          <p:nvPr/>
        </p:nvSpPr>
        <p:spPr>
          <a:xfrm>
            <a:off x="6504465" y="6296031"/>
            <a:ext cx="4414953" cy="2943302"/>
          </a:xfrm>
          <a:custGeom>
            <a:avLst/>
            <a:gdLst/>
            <a:ahLst/>
            <a:cxnLst/>
            <a:rect l="l" t="t" r="r" b="b"/>
            <a:pathLst>
              <a:path w="4414953" h="2943302">
                <a:moveTo>
                  <a:pt x="0" y="0"/>
                </a:moveTo>
                <a:lnTo>
                  <a:pt x="4414954" y="0"/>
                </a:lnTo>
                <a:lnTo>
                  <a:pt x="4414954" y="2943303"/>
                </a:lnTo>
                <a:lnTo>
                  <a:pt x="0" y="2943303"/>
                </a:lnTo>
                <a:lnTo>
                  <a:pt x="0" y="0"/>
                </a:lnTo>
                <a:close/>
              </a:path>
            </a:pathLst>
          </a:custGeom>
          <a:blipFill>
            <a:blip r:embed="rId4"/>
            <a:stretch>
              <a:fillRect l="-30627" b="-30627"/>
            </a:stretch>
          </a:blipFill>
        </p:spPr>
      </p:sp>
      <p:sp>
        <p:nvSpPr>
          <p:cNvPr id="6" name="Freeform 6"/>
          <p:cNvSpPr/>
          <p:nvPr/>
        </p:nvSpPr>
        <p:spPr>
          <a:xfrm>
            <a:off x="11927280" y="6296031"/>
            <a:ext cx="4414953" cy="2962269"/>
          </a:xfrm>
          <a:custGeom>
            <a:avLst/>
            <a:gdLst/>
            <a:ahLst/>
            <a:cxnLst/>
            <a:rect l="l" t="t" r="r" b="b"/>
            <a:pathLst>
              <a:path w="4414953" h="2962269">
                <a:moveTo>
                  <a:pt x="0" y="0"/>
                </a:moveTo>
                <a:lnTo>
                  <a:pt x="4414953" y="0"/>
                </a:lnTo>
                <a:lnTo>
                  <a:pt x="4414953" y="2962269"/>
                </a:lnTo>
                <a:lnTo>
                  <a:pt x="0" y="2962269"/>
                </a:lnTo>
                <a:lnTo>
                  <a:pt x="0" y="0"/>
                </a:lnTo>
                <a:close/>
              </a:path>
            </a:pathLst>
          </a:custGeom>
          <a:blipFill>
            <a:blip r:embed="rId5"/>
            <a:stretch>
              <a:fillRect l="-19282"/>
            </a:stretch>
          </a:blipFill>
        </p:spPr>
      </p:sp>
      <p:sp>
        <p:nvSpPr>
          <p:cNvPr id="7" name="TextBox 7"/>
          <p:cNvSpPr txBox="1"/>
          <p:nvPr/>
        </p:nvSpPr>
        <p:spPr>
          <a:xfrm>
            <a:off x="1131024" y="4617727"/>
            <a:ext cx="4365580" cy="1249680"/>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With Flip's free hover, fold and place it for perfect selfies or stable rear camera shots, instantly turning your phone into a stand.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11927280" y="4617727"/>
            <a:ext cx="4477895" cy="1249680"/>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Create stunning time-lapse and long-exposure shots with stable, hands-free photography—no extra gear needed.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1081651" y="3493761"/>
            <a:ext cx="4001484" cy="73723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FRONT AND REAR</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HOVER PHOTOGRAPHY</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0" name="TextBox 10"/>
          <p:cNvSpPr txBox="1"/>
          <p:nvPr/>
        </p:nvSpPr>
        <p:spPr>
          <a:xfrm>
            <a:off x="14336124" y="8918209"/>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//21</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TextBox 11"/>
          <p:cNvSpPr txBox="1"/>
          <p:nvPr/>
        </p:nvSpPr>
        <p:spPr>
          <a:xfrm>
            <a:off x="1079862" y="1353153"/>
            <a:ext cx="10671782" cy="502920"/>
          </a:xfrm>
          <a:prstGeom prst="rect">
            <a:avLst/>
          </a:prstGeom>
        </p:spPr>
        <p:txBody>
          <a:bodyPr lIns="0" tIns="0" rIns="0" bIns="0" rtlCol="0" anchor="t">
            <a:spAutoFit/>
          </a:bodyPr>
          <a:lstStyle/>
          <a:p>
            <a:pPr marL="0" lvl="0" indent="0" algn="l">
              <a:lnSpc>
                <a:spcPts val="3960"/>
              </a:lnSpc>
              <a:spcBef>
                <a:spcPct val="0"/>
              </a:spcBef>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Free Hover: Elevate Your Photography</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6438383" y="3493761"/>
            <a:ext cx="5361998" cy="1108710"/>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DUAL SREEN,</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MULTI STUNNING</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p>
        </p:txBody>
      </p:sp>
      <p:sp>
        <p:nvSpPr>
          <p:cNvPr id="13" name="TextBox 13"/>
          <p:cNvSpPr txBox="1"/>
          <p:nvPr/>
        </p:nvSpPr>
        <p:spPr>
          <a:xfrm>
            <a:off x="6464490" y="4617727"/>
            <a:ext cx="4928744" cy="1249680"/>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See the shot on the outer screen while your friend takes the photo. Adjust your pose in real-time for perfect results, even if they’re not a pro.</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11927280" y="3493761"/>
            <a:ext cx="5034801" cy="73723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TIME-LAPSE &amp;</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LONG EXPOSURE</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1079862" y="2204711"/>
            <a:ext cx="15605799" cy="603249"/>
          </a:xfrm>
          <a:prstGeom prst="rect">
            <a:avLst/>
          </a:prstGeom>
        </p:spPr>
        <p:txBody>
          <a:bodyPr lIns="0" tIns="0" rIns="0" bIns="0" rtlCol="0" anchor="t">
            <a:spAutoFit/>
          </a:bodyPr>
          <a:lstStyle/>
          <a:p>
            <a:pPr algn="l">
              <a:lnSpc>
                <a:spcPts val="2450"/>
              </a:lnSpc>
              <a:spcBef>
                <a:spcPct val="0"/>
              </a:spcBef>
            </a:pPr>
            <a:r>
              <a:rPr lang="en-US" sz="1750" spc="35">
                <a:solidFill>
                  <a:srgbClr val="FFFFFF"/>
                </a:solidFill>
                <a:latin typeface="Aktiv Grotesk Ex" panose="020B0604020203020204"/>
                <a:ea typeface="Aktiv Grotesk Ex" panose="020B0604020203020204"/>
                <a:cs typeface="Aktiv Grotesk Ex" panose="020B0604020203020204"/>
                <a:sym typeface="Aktiv Grotesk Ex" panose="020B0604020203020204"/>
              </a:rPr>
              <a:t>In the 90° folded position, the lower half of the main screen acts as a touchpad. You can swipe or zoom in to view the details of your captured content while in hover mode, allowing for a seamless review of your shots.</a:t>
            </a:r>
            <a:endParaRPr lang="en-US" sz="1750" spc="3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116486" y="3359150"/>
            <a:ext cx="4937392" cy="5348842"/>
          </a:xfrm>
          <a:custGeom>
            <a:avLst/>
            <a:gdLst/>
            <a:ahLst/>
            <a:cxnLst/>
            <a:rect l="l" t="t" r="r" b="b"/>
            <a:pathLst>
              <a:path w="4937392" h="5348842">
                <a:moveTo>
                  <a:pt x="0" y="0"/>
                </a:moveTo>
                <a:lnTo>
                  <a:pt x="4937392" y="0"/>
                </a:lnTo>
                <a:lnTo>
                  <a:pt x="4937392" y="5348842"/>
                </a:lnTo>
                <a:lnTo>
                  <a:pt x="0" y="5348842"/>
                </a:lnTo>
                <a:lnTo>
                  <a:pt x="0" y="0"/>
                </a:lnTo>
                <a:close/>
              </a:path>
            </a:pathLst>
          </a:custGeom>
          <a:blipFill>
            <a:blip r:embed="rId2"/>
            <a:stretch>
              <a:fillRect/>
            </a:stretch>
          </a:blipFill>
        </p:spPr>
      </p:sp>
      <p:grpSp>
        <p:nvGrpSpPr>
          <p:cNvPr id="4" name="Group 4"/>
          <p:cNvGrpSpPr/>
          <p:nvPr/>
        </p:nvGrpSpPr>
        <p:grpSpPr>
          <a:xfrm rot="0">
            <a:off x="12872226" y="1028700"/>
            <a:ext cx="215196" cy="8229600"/>
            <a:chOff x="0" y="0"/>
            <a:chExt cx="286927" cy="10972800"/>
          </a:xfrm>
        </p:grpSpPr>
        <p:sp>
          <p:nvSpPr>
            <p:cNvPr id="5" name="AutoShape 5"/>
            <p:cNvSpPr/>
            <p:nvPr/>
          </p:nvSpPr>
          <p:spPr>
            <a:xfrm>
              <a:off x="128647" y="0"/>
              <a:ext cx="29633" cy="10972800"/>
            </a:xfrm>
            <a:prstGeom prst="rect">
              <a:avLst/>
            </a:prstGeom>
            <a:solidFill>
              <a:srgbClr val="FFFFFF"/>
            </a:solidFill>
          </p:spPr>
        </p:sp>
        <p:sp>
          <p:nvSpPr>
            <p:cNvPr id="6" name="AutoShape 6"/>
            <p:cNvSpPr/>
            <p:nvPr/>
          </p:nvSpPr>
          <p:spPr>
            <a:xfrm rot="-5400000">
              <a:off x="-163156" y="163156"/>
              <a:ext cx="613239" cy="286927"/>
            </a:xfrm>
            <a:prstGeom prst="rect">
              <a:avLst/>
            </a:prstGeom>
            <a:solidFill>
              <a:srgbClr val="FFFFFF"/>
            </a:solidFill>
          </p:spPr>
        </p:sp>
      </p:grpSp>
      <p:sp>
        <p:nvSpPr>
          <p:cNvPr id="7" name="Freeform 7"/>
          <p:cNvSpPr/>
          <p:nvPr/>
        </p:nvSpPr>
        <p:spPr>
          <a:xfrm>
            <a:off x="6704571" y="3416782"/>
            <a:ext cx="4776260" cy="5171746"/>
          </a:xfrm>
          <a:custGeom>
            <a:avLst/>
            <a:gdLst/>
            <a:ahLst/>
            <a:cxnLst/>
            <a:rect l="l" t="t" r="r" b="b"/>
            <a:pathLst>
              <a:path w="4776260" h="5171746">
                <a:moveTo>
                  <a:pt x="0" y="0"/>
                </a:moveTo>
                <a:lnTo>
                  <a:pt x="4776260" y="0"/>
                </a:lnTo>
                <a:lnTo>
                  <a:pt x="4776260" y="5171746"/>
                </a:lnTo>
                <a:lnTo>
                  <a:pt x="0" y="5171746"/>
                </a:lnTo>
                <a:lnTo>
                  <a:pt x="0" y="0"/>
                </a:lnTo>
                <a:close/>
              </a:path>
            </a:pathLst>
          </a:custGeom>
          <a:blipFill>
            <a:blip r:embed="rId3"/>
            <a:stretch>
              <a:fillRect/>
            </a:stretch>
          </a:blipFill>
        </p:spPr>
      </p:sp>
      <p:sp>
        <p:nvSpPr>
          <p:cNvPr id="8" name="Freeform 8"/>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4"/>
            <a:stretch>
              <a:fillRect/>
            </a:stretch>
          </a:blipFill>
        </p:spPr>
      </p:sp>
      <p:sp>
        <p:nvSpPr>
          <p:cNvPr id="9" name="TextBox 9"/>
          <p:cNvSpPr txBox="1"/>
          <p:nvPr/>
        </p:nvSpPr>
        <p:spPr>
          <a:xfrm>
            <a:off x="1028700" y="1066800"/>
            <a:ext cx="10671782" cy="502920"/>
          </a:xfrm>
          <a:prstGeom prst="rect">
            <a:avLst/>
          </a:prstGeom>
        </p:spPr>
        <p:txBody>
          <a:bodyPr lIns="0" tIns="0" rIns="0" bIns="0" rtlCol="0" anchor="t">
            <a:spAutoFit/>
          </a:bodyPr>
          <a:lstStyle/>
          <a:p>
            <a:pPr marL="0" lvl="0" indent="0" algn="l">
              <a:lnSpc>
                <a:spcPts val="3960"/>
              </a:lnSpc>
              <a:spcBef>
                <a:spcPct val="0"/>
              </a:spcBef>
            </a:pPr>
            <a:r>
              <a:rPr lang="en-US" sz="36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Get AI Vlog with Just One Tap</a:t>
            </a:r>
            <a:endParaRPr lang="en-US" sz="36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0" name="TextBox 10"/>
          <p:cNvSpPr txBox="1"/>
          <p:nvPr/>
        </p:nvSpPr>
        <p:spPr>
          <a:xfrm>
            <a:off x="2680863" y="8885555"/>
            <a:ext cx="1808637" cy="372745"/>
          </a:xfrm>
          <a:prstGeom prst="rect">
            <a:avLst/>
          </a:prstGeom>
        </p:spPr>
        <p:txBody>
          <a:bodyPr lIns="0" tIns="0" rIns="0" bIns="0" rtlCol="0" anchor="t">
            <a:spAutoFit/>
          </a:bodyPr>
          <a:lstStyle/>
          <a:p>
            <a:pPr marL="0" lvl="0" indent="0" algn="l">
              <a:lnSpc>
                <a:spcPts val="3080"/>
              </a:lnSpc>
              <a:spcBef>
                <a:spcPct val="0"/>
              </a:spcBef>
            </a:pPr>
            <a:r>
              <a:rPr lang="en-US" sz="2200" b="1" spc="330">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AI VLOG</a:t>
            </a:r>
            <a:endParaRPr lang="en-US" sz="2200" b="1" spc="330">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TextBox 11"/>
          <p:cNvSpPr txBox="1"/>
          <p:nvPr/>
        </p:nvSpPr>
        <p:spPr>
          <a:xfrm>
            <a:off x="13562475" y="3732823"/>
            <a:ext cx="3896421" cy="4525295"/>
          </a:xfrm>
          <a:prstGeom prst="rect">
            <a:avLst/>
          </a:prstGeom>
        </p:spPr>
        <p:txBody>
          <a:bodyPr lIns="0" tIns="0" rIns="0" bIns="0" rtlCol="0" anchor="t">
            <a:spAutoFit/>
          </a:bodyPr>
          <a:lstStyle/>
          <a:p>
            <a:pPr algn="r">
              <a:lnSpc>
                <a:spcPts val="3015"/>
              </a:lnSpc>
            </a:pPr>
            <a:r>
              <a:rPr lang="en-US" sz="1885">
                <a:solidFill>
                  <a:srgbClr val="FEFEFE"/>
                </a:solidFill>
                <a:latin typeface="Open Sauce Light" panose="00000400000000000000"/>
                <a:ea typeface="Open Sauce Light" panose="00000400000000000000"/>
                <a:cs typeface="Open Sauce Light" panose="00000400000000000000"/>
                <a:sym typeface="Open Sauce Light" panose="00000400000000000000"/>
              </a:rPr>
              <a:t>The ZERO Flip provides handy tools and templates to enhance your creativity. In Vlog Mode, finalize your vlog effortlessly by tapping a button and following prompts. </a:t>
            </a:r>
            <a:endParaRPr lang="en-US" sz="1885">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a:p>
            <a:pPr algn="r">
              <a:lnSpc>
                <a:spcPts val="3015"/>
              </a:lnSpc>
            </a:pPr>
          </a:p>
          <a:p>
            <a:pPr marL="0" lvl="0" indent="0" algn="r">
              <a:lnSpc>
                <a:spcPts val="3015"/>
              </a:lnSpc>
              <a:spcBef>
                <a:spcPct val="0"/>
              </a:spcBef>
            </a:pPr>
            <a:r>
              <a:rPr lang="en-US" sz="1885">
                <a:solidFill>
                  <a:srgbClr val="FEFEFE"/>
                </a:solidFill>
                <a:latin typeface="Open Sauce Light" panose="00000400000000000000"/>
                <a:ea typeface="Open Sauce Light" panose="00000400000000000000"/>
                <a:cs typeface="Open Sauce Light" panose="00000400000000000000"/>
                <a:sym typeface="Open Sauce Light" panose="00000400000000000000"/>
              </a:rPr>
              <a:t>Choose materials and templates from the album, and the ZERO Flip will automatically detect highlights to craft an exceptional vlog with one tap.</a:t>
            </a:r>
            <a:endParaRPr lang="en-US" sz="1885">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p:txBody>
      </p:sp>
      <p:sp>
        <p:nvSpPr>
          <p:cNvPr id="12" name="TextBox 12"/>
          <p:cNvSpPr txBox="1"/>
          <p:nvPr/>
        </p:nvSpPr>
        <p:spPr>
          <a:xfrm>
            <a:off x="7759341" y="8734743"/>
            <a:ext cx="2769319" cy="372745"/>
          </a:xfrm>
          <a:prstGeom prst="rect">
            <a:avLst/>
          </a:prstGeom>
        </p:spPr>
        <p:txBody>
          <a:bodyPr lIns="0" tIns="0" rIns="0" bIns="0" rtlCol="0" anchor="t">
            <a:spAutoFit/>
          </a:bodyPr>
          <a:lstStyle/>
          <a:p>
            <a:pPr marL="0" lvl="0" indent="0" algn="l">
              <a:lnSpc>
                <a:spcPts val="3080"/>
              </a:lnSpc>
              <a:spcBef>
                <a:spcPct val="0"/>
              </a:spcBef>
            </a:pPr>
            <a:r>
              <a:rPr lang="en-US" sz="2200" b="1" spc="330">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 </a:t>
            </a:r>
            <a:r>
              <a:rPr lang="en-US" sz="2200" b="1" spc="330">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Vlog Mode</a:t>
            </a:r>
            <a:endParaRPr lang="en-US" sz="2200" b="1" spc="330">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3" name="TextBox 13"/>
          <p:cNvSpPr txBox="1"/>
          <p:nvPr/>
        </p:nvSpPr>
        <p:spPr>
          <a:xfrm>
            <a:off x="14038285" y="8856980"/>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//22</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1184203" y="6066716"/>
            <a:ext cx="4414863" cy="2946283"/>
          </a:xfrm>
          <a:custGeom>
            <a:avLst/>
            <a:gdLst/>
            <a:ahLst/>
            <a:cxnLst/>
            <a:rect l="l" t="t" r="r" b="b"/>
            <a:pathLst>
              <a:path w="4414863" h="2946283">
                <a:moveTo>
                  <a:pt x="0" y="0"/>
                </a:moveTo>
                <a:lnTo>
                  <a:pt x="4414864" y="0"/>
                </a:lnTo>
                <a:lnTo>
                  <a:pt x="4414864" y="2946283"/>
                </a:lnTo>
                <a:lnTo>
                  <a:pt x="0" y="2946283"/>
                </a:lnTo>
                <a:lnTo>
                  <a:pt x="0" y="0"/>
                </a:lnTo>
                <a:close/>
              </a:path>
            </a:pathLst>
          </a:custGeom>
          <a:blipFill>
            <a:blip r:embed="rId3"/>
            <a:stretch>
              <a:fillRect/>
            </a:stretch>
          </a:blipFill>
        </p:spPr>
      </p:sp>
      <p:sp>
        <p:nvSpPr>
          <p:cNvPr id="5" name="Freeform 5"/>
          <p:cNvSpPr/>
          <p:nvPr/>
        </p:nvSpPr>
        <p:spPr>
          <a:xfrm>
            <a:off x="11878805" y="6066716"/>
            <a:ext cx="4422188" cy="2946283"/>
          </a:xfrm>
          <a:custGeom>
            <a:avLst/>
            <a:gdLst/>
            <a:ahLst/>
            <a:cxnLst/>
            <a:rect l="l" t="t" r="r" b="b"/>
            <a:pathLst>
              <a:path w="4422188" h="2946283">
                <a:moveTo>
                  <a:pt x="0" y="0"/>
                </a:moveTo>
                <a:lnTo>
                  <a:pt x="4422188" y="0"/>
                </a:lnTo>
                <a:lnTo>
                  <a:pt x="4422188" y="2946283"/>
                </a:lnTo>
                <a:lnTo>
                  <a:pt x="0" y="2946283"/>
                </a:lnTo>
                <a:lnTo>
                  <a:pt x="0" y="0"/>
                </a:lnTo>
                <a:close/>
              </a:path>
            </a:pathLst>
          </a:custGeom>
          <a:blipFill>
            <a:blip r:embed="rId4"/>
            <a:stretch>
              <a:fillRect/>
            </a:stretch>
          </a:blipFill>
        </p:spPr>
      </p:sp>
      <p:sp>
        <p:nvSpPr>
          <p:cNvPr id="6" name="Freeform 6"/>
          <p:cNvSpPr/>
          <p:nvPr/>
        </p:nvSpPr>
        <p:spPr>
          <a:xfrm>
            <a:off x="6461100" y="6066716"/>
            <a:ext cx="4427726" cy="2946283"/>
          </a:xfrm>
          <a:custGeom>
            <a:avLst/>
            <a:gdLst/>
            <a:ahLst/>
            <a:cxnLst/>
            <a:rect l="l" t="t" r="r" b="b"/>
            <a:pathLst>
              <a:path w="4427726" h="2946283">
                <a:moveTo>
                  <a:pt x="0" y="0"/>
                </a:moveTo>
                <a:lnTo>
                  <a:pt x="4427726" y="0"/>
                </a:lnTo>
                <a:lnTo>
                  <a:pt x="4427726" y="2946283"/>
                </a:lnTo>
                <a:lnTo>
                  <a:pt x="0" y="2946283"/>
                </a:lnTo>
                <a:lnTo>
                  <a:pt x="0" y="0"/>
                </a:lnTo>
                <a:close/>
              </a:path>
            </a:pathLst>
          </a:custGeom>
          <a:blipFill>
            <a:blip r:embed="rId5"/>
            <a:stretch>
              <a:fillRect l="-17381" t="-14854" r="-13552" b="-16079"/>
            </a:stretch>
          </a:blipFill>
        </p:spPr>
      </p:sp>
      <p:sp>
        <p:nvSpPr>
          <p:cNvPr id="7" name="TextBox 7"/>
          <p:cNvSpPr txBox="1"/>
          <p:nvPr/>
        </p:nvSpPr>
        <p:spPr>
          <a:xfrm>
            <a:off x="1233577" y="4642633"/>
            <a:ext cx="4365580" cy="935355"/>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Utilize 2x lossless zoom and classic focal lengths up to 50mm for professional-quality portraits.</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11823097" y="4642633"/>
            <a:ext cx="4477895" cy="1249680"/>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Explore intricate details with the 50MP ultra-wide lens, while AI auto-switching seamlessly adjusts for close-ups.</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1184203" y="3518667"/>
            <a:ext cx="4001484" cy="737235"/>
          </a:xfrm>
          <a:prstGeom prst="rect">
            <a:avLst/>
          </a:prstGeom>
        </p:spPr>
        <p:txBody>
          <a:bodyPr lIns="0" tIns="0" rIns="0" bIns="0" rtlCol="0" anchor="t">
            <a:spAutoFit/>
          </a:bodyPr>
          <a:lstStyle/>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IN-SENSOR ZOOM: CAPTURE DISTANT VIEWS</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0" name="TextBox 10"/>
          <p:cNvSpPr txBox="1"/>
          <p:nvPr/>
        </p:nvSpPr>
        <p:spPr>
          <a:xfrm>
            <a:off x="1028700" y="1051463"/>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//23</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TextBox 11"/>
          <p:cNvSpPr txBox="1"/>
          <p:nvPr/>
        </p:nvSpPr>
        <p:spPr>
          <a:xfrm>
            <a:off x="1028700" y="2302287"/>
            <a:ext cx="10671782" cy="502920"/>
          </a:xfrm>
          <a:prstGeom prst="rect">
            <a:avLst/>
          </a:prstGeom>
        </p:spPr>
        <p:txBody>
          <a:bodyPr lIns="0" tIns="0" rIns="0" bIns="0" rtlCol="0" anchor="t">
            <a:spAutoFit/>
          </a:bodyPr>
          <a:lstStyle/>
          <a:p>
            <a:pPr marL="0" lvl="0" indent="0" algn="l">
              <a:lnSpc>
                <a:spcPts val="3960"/>
              </a:lnSpc>
              <a:spcBef>
                <a:spcPct val="0"/>
              </a:spcBef>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Get More Creative Shots</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6461100" y="3518667"/>
            <a:ext cx="5361998" cy="737235"/>
          </a:xfrm>
          <a:prstGeom prst="rect">
            <a:avLst/>
          </a:prstGeom>
        </p:spPr>
        <p:txBody>
          <a:bodyPr lIns="0" tIns="0" rIns="0" bIns="0" rtlCol="0" anchor="t">
            <a:spAutoFit/>
          </a:bodyPr>
          <a:lstStyle/>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HANDS-FREE SHOOTING: SNAP WITH VOICE OR GESTUREICE </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6516808" y="4642633"/>
            <a:ext cx="4928744" cy="1249680"/>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Effortlessly control the camera with simple voice commands or gestures, perfect for capturing solo adventures or group photos.</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11823097" y="3518667"/>
            <a:ext cx="4028633" cy="73723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MACRO MODE: </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UNCOVER FINE DETAILS</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grpSp>
        <p:nvGrpSpPr>
          <p:cNvPr id="3" name="Group 3"/>
          <p:cNvGrpSpPr/>
          <p:nvPr/>
        </p:nvGrpSpPr>
        <p:grpSpPr>
          <a:xfrm rot="0">
            <a:off x="5688879" y="979805"/>
            <a:ext cx="215196" cy="8229600"/>
            <a:chOff x="0" y="0"/>
            <a:chExt cx="286927" cy="10972800"/>
          </a:xfrm>
        </p:grpSpPr>
        <p:sp>
          <p:nvSpPr>
            <p:cNvPr id="4" name="AutoShape 4"/>
            <p:cNvSpPr/>
            <p:nvPr/>
          </p:nvSpPr>
          <p:spPr>
            <a:xfrm>
              <a:off x="128647" y="0"/>
              <a:ext cx="29633" cy="10972800"/>
            </a:xfrm>
            <a:prstGeom prst="rect">
              <a:avLst/>
            </a:prstGeom>
            <a:solidFill>
              <a:srgbClr val="FFFFFF"/>
            </a:solidFill>
          </p:spPr>
        </p:sp>
        <p:sp>
          <p:nvSpPr>
            <p:cNvPr id="5" name="AutoShape 5"/>
            <p:cNvSpPr/>
            <p:nvPr/>
          </p:nvSpPr>
          <p:spPr>
            <a:xfrm rot="-5400000">
              <a:off x="-163156" y="163156"/>
              <a:ext cx="613239" cy="286927"/>
            </a:xfrm>
            <a:prstGeom prst="rect">
              <a:avLst/>
            </a:prstGeom>
            <a:solidFill>
              <a:srgbClr val="FFFFFF"/>
            </a:solidFill>
          </p:spPr>
        </p:sp>
      </p:grpSp>
      <p:sp>
        <p:nvSpPr>
          <p:cNvPr id="6" name="Freeform 6"/>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7" name="Freeform 7"/>
          <p:cNvSpPr/>
          <p:nvPr/>
        </p:nvSpPr>
        <p:spPr>
          <a:xfrm>
            <a:off x="12227112" y="4980274"/>
            <a:ext cx="5032188" cy="4229131"/>
          </a:xfrm>
          <a:custGeom>
            <a:avLst/>
            <a:gdLst/>
            <a:ahLst/>
            <a:cxnLst/>
            <a:rect l="l" t="t" r="r" b="b"/>
            <a:pathLst>
              <a:path w="5032188" h="4229131">
                <a:moveTo>
                  <a:pt x="0" y="0"/>
                </a:moveTo>
                <a:lnTo>
                  <a:pt x="5032188" y="0"/>
                </a:lnTo>
                <a:lnTo>
                  <a:pt x="5032188" y="4229131"/>
                </a:lnTo>
                <a:lnTo>
                  <a:pt x="0" y="4229131"/>
                </a:lnTo>
                <a:lnTo>
                  <a:pt x="0" y="0"/>
                </a:lnTo>
                <a:close/>
              </a:path>
            </a:pathLst>
          </a:custGeom>
          <a:blipFill>
            <a:blip r:embed="rId3"/>
            <a:stretch>
              <a:fillRect l="-3742" t="-30198" b="-29028"/>
            </a:stretch>
          </a:blipFill>
        </p:spPr>
      </p:sp>
      <p:sp>
        <p:nvSpPr>
          <p:cNvPr id="8" name="Freeform 8"/>
          <p:cNvSpPr/>
          <p:nvPr/>
        </p:nvSpPr>
        <p:spPr>
          <a:xfrm>
            <a:off x="7274662" y="4980274"/>
            <a:ext cx="5066523" cy="4229131"/>
          </a:xfrm>
          <a:custGeom>
            <a:avLst/>
            <a:gdLst/>
            <a:ahLst/>
            <a:cxnLst/>
            <a:rect l="l" t="t" r="r" b="b"/>
            <a:pathLst>
              <a:path w="5066523" h="4229131">
                <a:moveTo>
                  <a:pt x="0" y="0"/>
                </a:moveTo>
                <a:lnTo>
                  <a:pt x="5066523" y="0"/>
                </a:lnTo>
                <a:lnTo>
                  <a:pt x="5066523" y="4229131"/>
                </a:lnTo>
                <a:lnTo>
                  <a:pt x="0" y="4229131"/>
                </a:lnTo>
                <a:lnTo>
                  <a:pt x="0" y="0"/>
                </a:lnTo>
                <a:close/>
              </a:path>
            </a:pathLst>
          </a:custGeom>
          <a:blipFill>
            <a:blip r:embed="rId4"/>
            <a:stretch>
              <a:fillRect l="-9238" t="-2607" r="-19234"/>
            </a:stretch>
          </a:blipFill>
        </p:spPr>
      </p:sp>
      <p:sp>
        <p:nvSpPr>
          <p:cNvPr id="9" name="TextBox 9"/>
          <p:cNvSpPr txBox="1"/>
          <p:nvPr/>
        </p:nvSpPr>
        <p:spPr>
          <a:xfrm>
            <a:off x="9144000" y="1598295"/>
            <a:ext cx="8115300" cy="1251585"/>
          </a:xfrm>
          <a:prstGeom prst="rect">
            <a:avLst/>
          </a:prstGeom>
        </p:spPr>
        <p:txBody>
          <a:bodyPr lIns="0" tIns="0" rIns="0" bIns="0" rtlCol="0" anchor="t">
            <a:spAutoFit/>
          </a:bodyPr>
          <a:lstStyle/>
          <a:p>
            <a:pPr algn="r">
              <a:lnSpc>
                <a:spcPts val="5040"/>
              </a:lnSpc>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Low Light Shooting</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r">
              <a:lnSpc>
                <a:spcPts val="5040"/>
              </a:lnSpc>
              <a:spcBef>
                <a:spcPct val="0"/>
              </a:spcBef>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Done Right</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0" name="TextBox 10"/>
          <p:cNvSpPr txBox="1"/>
          <p:nvPr/>
        </p:nvSpPr>
        <p:spPr>
          <a:xfrm>
            <a:off x="9144000" y="3104764"/>
            <a:ext cx="8115300" cy="233679"/>
          </a:xfrm>
          <a:prstGeom prst="rect">
            <a:avLst/>
          </a:prstGeom>
        </p:spPr>
        <p:txBody>
          <a:bodyPr lIns="0" tIns="0" rIns="0" bIns="0" rtlCol="0" anchor="t">
            <a:spAutoFit/>
          </a:bodyPr>
          <a:lstStyle/>
          <a:p>
            <a:pPr marL="0" lvl="0" indent="0" algn="r">
              <a:lnSpc>
                <a:spcPts val="1820"/>
              </a:lnSpc>
              <a:spcBef>
                <a:spcPct val="0"/>
              </a:spcBef>
            </a:pPr>
            <a:r>
              <a:rPr lang="en-US" sz="1300" spc="195">
                <a:solidFill>
                  <a:srgbClr val="FEFEFE"/>
                </a:solidFill>
                <a:latin typeface="Aktiv Grotesk Ex" panose="020B0604020203020204"/>
                <a:ea typeface="Aktiv Grotesk Ex" panose="020B0604020203020204"/>
                <a:cs typeface="Aktiv Grotesk Ex" panose="020B0604020203020204"/>
                <a:sym typeface="Aktiv Grotesk Ex" panose="020B0604020203020204"/>
              </a:rPr>
              <a:t>ADVANCED CAMERA FEATURES FOR STUNNING PHOTOGRAPHY</a:t>
            </a:r>
            <a:endParaRPr lang="en-US" sz="1300" spc="1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1" name="TextBox 11"/>
          <p:cNvSpPr txBox="1"/>
          <p:nvPr/>
        </p:nvSpPr>
        <p:spPr>
          <a:xfrm>
            <a:off x="1015016" y="4415155"/>
            <a:ext cx="3746150" cy="4843145"/>
          </a:xfrm>
          <a:prstGeom prst="rect">
            <a:avLst/>
          </a:prstGeom>
        </p:spPr>
        <p:txBody>
          <a:bodyPr lIns="0" tIns="0" rIns="0" bIns="0" rtlCol="0" anchor="t">
            <a:spAutoFit/>
          </a:bodyPr>
          <a:lstStyle/>
          <a:p>
            <a:pPr algn="l">
              <a:lnSpc>
                <a:spcPts val="2560"/>
              </a:lnSpc>
            </a:pPr>
            <a:r>
              <a:rPr lang="en-US" sz="16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Raw HDR &amp; Super Night</a:t>
            </a:r>
            <a:endParaRPr lang="en-US" sz="16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60"/>
              </a:lnSpc>
            </a:pPr>
          </a:p>
          <a:p>
            <a:pPr marL="0" lvl="0" indent="0" algn="l">
              <a:lnSpc>
                <a:spcPts val="2560"/>
              </a:lnSpc>
              <a:spcBef>
                <a:spcPct val="0"/>
              </a:spcBef>
            </a:pPr>
            <a:r>
              <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ZERO Flip has upgraded its RAW HDR, with AI technology enhancing automatic color restoration, ensuring that even in backlit conditions, the image retains maximum color detail. In Super Night Mode, the camera algorithm is fine-tuned for low-light environments, achieving extreme noise reduction. While brightening dark areas, it also restores highlights, making night shots vibrant and detailed.</a:t>
            </a:r>
            <a:endPar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9158512" y="4309017"/>
            <a:ext cx="1298823" cy="314593"/>
          </a:xfrm>
          <a:prstGeom prst="rect">
            <a:avLst/>
          </a:prstGeom>
        </p:spPr>
        <p:txBody>
          <a:bodyPr lIns="0" tIns="0" rIns="0" bIns="0" rtlCol="0" anchor="t">
            <a:spAutoFit/>
          </a:bodyPr>
          <a:lstStyle/>
          <a:p>
            <a:pPr marL="0" lvl="0" indent="0" algn="ctr">
              <a:lnSpc>
                <a:spcPts val="2610"/>
              </a:lnSpc>
              <a:spcBef>
                <a:spcPct val="0"/>
              </a:spcBef>
            </a:pPr>
            <a:r>
              <a:rPr lang="en-US" sz="1865">
                <a:solidFill>
                  <a:srgbClr val="FEFEFE"/>
                </a:solidFill>
                <a:latin typeface="Aktiv Grotesk Ex" panose="020B0604020203020204"/>
                <a:ea typeface="Aktiv Grotesk Ex" panose="020B0604020203020204"/>
                <a:cs typeface="Aktiv Grotesk Ex" panose="020B0604020203020204"/>
                <a:sym typeface="Aktiv Grotesk Ex" panose="020B0604020203020204"/>
              </a:rPr>
              <a:t>RAW HDR</a:t>
            </a:r>
            <a:endParaRPr lang="en-US" sz="186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13872134" y="4170771"/>
            <a:ext cx="1548333" cy="314593"/>
          </a:xfrm>
          <a:prstGeom prst="rect">
            <a:avLst/>
          </a:prstGeom>
        </p:spPr>
        <p:txBody>
          <a:bodyPr lIns="0" tIns="0" rIns="0" bIns="0" rtlCol="0" anchor="t">
            <a:spAutoFit/>
          </a:bodyPr>
          <a:lstStyle/>
          <a:p>
            <a:pPr marL="0" lvl="0" indent="0" algn="ctr">
              <a:lnSpc>
                <a:spcPts val="2610"/>
              </a:lnSpc>
              <a:spcBef>
                <a:spcPct val="0"/>
              </a:spcBef>
            </a:pPr>
            <a:r>
              <a:rPr lang="en-US" sz="1865">
                <a:solidFill>
                  <a:srgbClr val="FEFEFE"/>
                </a:solidFill>
                <a:latin typeface="Aktiv Grotesk Ex" panose="020B0604020203020204"/>
                <a:ea typeface="Aktiv Grotesk Ex" panose="020B0604020203020204"/>
                <a:cs typeface="Aktiv Grotesk Ex" panose="020B0604020203020204"/>
                <a:sym typeface="Aktiv Grotesk Ex" panose="020B0604020203020204"/>
              </a:rPr>
              <a:t>Super Night</a:t>
            </a:r>
            <a:endParaRPr lang="en-US" sz="186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1028700" y="1051463"/>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//24</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206674" y="-2036547"/>
            <a:ext cx="30426792" cy="17894940"/>
          </a:xfrm>
          <a:custGeom>
            <a:avLst/>
            <a:gdLst/>
            <a:ahLst/>
            <a:cxnLst/>
            <a:rect l="l" t="t" r="r" b="b"/>
            <a:pathLst>
              <a:path w="30426792" h="17894940">
                <a:moveTo>
                  <a:pt x="0" y="0"/>
                </a:moveTo>
                <a:lnTo>
                  <a:pt x="30426792" y="0"/>
                </a:lnTo>
                <a:lnTo>
                  <a:pt x="30426792" y="17894940"/>
                </a:lnTo>
                <a:lnTo>
                  <a:pt x="0" y="17894940"/>
                </a:lnTo>
                <a:lnTo>
                  <a:pt x="0" y="0"/>
                </a:lnTo>
                <a:close/>
              </a:path>
            </a:pathLst>
          </a:custGeom>
          <a:blipFill>
            <a:blip r:embed="rId1"/>
            <a:stretch>
              <a:fillRect t="-6573" b="-6573"/>
            </a:stretch>
          </a:blipFill>
        </p:spPr>
      </p:sp>
      <p:sp>
        <p:nvSpPr>
          <p:cNvPr id="3" name="TextBox 3"/>
          <p:cNvSpPr txBox="1"/>
          <p:nvPr/>
        </p:nvSpPr>
        <p:spPr>
          <a:xfrm>
            <a:off x="5246934" y="4387595"/>
            <a:ext cx="7794133" cy="1235586"/>
          </a:xfrm>
          <a:prstGeom prst="rect">
            <a:avLst/>
          </a:prstGeom>
        </p:spPr>
        <p:txBody>
          <a:bodyPr lIns="0" tIns="0" rIns="0" bIns="0" rtlCol="0" anchor="t">
            <a:spAutoFit/>
          </a:bodyPr>
          <a:lstStyle/>
          <a:p>
            <a:pPr algn="ctr">
              <a:lnSpc>
                <a:spcPts val="8865"/>
              </a:lnSpc>
              <a:spcBef>
                <a:spcPct val="0"/>
              </a:spcBef>
            </a:pPr>
            <a:r>
              <a:rPr lang="en-US" sz="6330">
                <a:solidFill>
                  <a:srgbClr val="FFFFFF"/>
                </a:solidFill>
                <a:latin typeface="Infinix Display"/>
                <a:ea typeface="Infinix Display"/>
                <a:cs typeface="Infinix Display"/>
                <a:sym typeface="Infinix Display"/>
              </a:rPr>
              <a:t>Performance</a:t>
            </a:r>
            <a:endParaRPr lang="en-US" sz="6330">
              <a:solidFill>
                <a:srgbClr val="FFFFFF"/>
              </a:solidFill>
              <a:latin typeface="Infinix Display"/>
              <a:ea typeface="Infinix Display"/>
              <a:cs typeface="Infinix Display"/>
              <a:sym typeface="Infinix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0913"/>
        </a:solidFill>
        <a:effectLst/>
      </p:bgPr>
    </p:bg>
    <p:spTree>
      <p:nvGrpSpPr>
        <p:cNvPr id="1" name=""/>
        <p:cNvGrpSpPr/>
        <p:nvPr/>
      </p:nvGrpSpPr>
      <p:grpSpPr>
        <a:xfrm>
          <a:off x="0" y="0"/>
          <a:ext cx="0" cy="0"/>
          <a:chOff x="0" y="0"/>
          <a:chExt cx="0" cy="0"/>
        </a:xfrm>
      </p:grpSpPr>
      <p:sp>
        <p:nvSpPr>
          <p:cNvPr id="2" name="Freeform 2"/>
          <p:cNvSpPr/>
          <p:nvPr/>
        </p:nvSpPr>
        <p:spPr>
          <a:xfrm>
            <a:off x="0" y="-574626"/>
            <a:ext cx="18288000" cy="11436252"/>
          </a:xfrm>
          <a:custGeom>
            <a:avLst/>
            <a:gdLst/>
            <a:ahLst/>
            <a:cxnLst/>
            <a:rect l="l" t="t" r="r" b="b"/>
            <a:pathLst>
              <a:path w="18288000" h="11436252">
                <a:moveTo>
                  <a:pt x="0" y="0"/>
                </a:moveTo>
                <a:lnTo>
                  <a:pt x="18288000" y="0"/>
                </a:lnTo>
                <a:lnTo>
                  <a:pt x="18288000" y="11436252"/>
                </a:lnTo>
                <a:lnTo>
                  <a:pt x="0" y="11436252"/>
                </a:lnTo>
                <a:lnTo>
                  <a:pt x="0" y="0"/>
                </a:lnTo>
                <a:close/>
              </a:path>
            </a:pathLst>
          </a:custGeom>
          <a:blipFill>
            <a:blip r:embed="rId1"/>
            <a:stretch>
              <a:fillRect l="-136" r="-136"/>
            </a:stretch>
          </a:blipFill>
        </p:spPr>
      </p:sp>
      <p:sp>
        <p:nvSpPr>
          <p:cNvPr id="3" name="Freeform 3"/>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2"/>
            <a:stretch>
              <a:fillRect/>
            </a:stretch>
          </a:blipFill>
        </p:spPr>
      </p:sp>
      <p:sp>
        <p:nvSpPr>
          <p:cNvPr id="4" name="Freeform 4"/>
          <p:cNvSpPr/>
          <p:nvPr/>
        </p:nvSpPr>
        <p:spPr>
          <a:xfrm>
            <a:off x="-2444269" y="0"/>
            <a:ext cx="22216122" cy="12956138"/>
          </a:xfrm>
          <a:custGeom>
            <a:avLst/>
            <a:gdLst/>
            <a:ahLst/>
            <a:cxnLst/>
            <a:rect l="l" t="t" r="r" b="b"/>
            <a:pathLst>
              <a:path w="22216122" h="12956138">
                <a:moveTo>
                  <a:pt x="0" y="0"/>
                </a:moveTo>
                <a:lnTo>
                  <a:pt x="22216122" y="0"/>
                </a:lnTo>
                <a:lnTo>
                  <a:pt x="22216122" y="12956138"/>
                </a:lnTo>
                <a:lnTo>
                  <a:pt x="0" y="12956138"/>
                </a:lnTo>
                <a:lnTo>
                  <a:pt x="0" y="0"/>
                </a:lnTo>
                <a:close/>
              </a:path>
            </a:pathLst>
          </a:custGeom>
          <a:blipFill>
            <a:blip r:embed="rId3"/>
            <a:stretch>
              <a:fillRect l="-1222" r="-1222"/>
            </a:stretch>
          </a:blipFill>
        </p:spPr>
      </p:sp>
      <p:sp>
        <p:nvSpPr>
          <p:cNvPr id="5" name="TextBox 5"/>
          <p:cNvSpPr txBox="1"/>
          <p:nvPr/>
        </p:nvSpPr>
        <p:spPr>
          <a:xfrm>
            <a:off x="460686" y="962342"/>
            <a:ext cx="14491152" cy="680085"/>
          </a:xfrm>
          <a:prstGeom prst="rect">
            <a:avLst/>
          </a:prstGeom>
        </p:spPr>
        <p:txBody>
          <a:bodyPr lIns="0" tIns="0" rIns="0" bIns="0" rtlCol="0" anchor="t">
            <a:spAutoFit/>
          </a:bodyPr>
          <a:lstStyle/>
          <a:p>
            <a:pPr marL="0" lvl="0" indent="0" algn="l">
              <a:lnSpc>
                <a:spcPts val="5280"/>
              </a:lnSpc>
              <a:spcBef>
                <a:spcPct val="0"/>
              </a:spcBef>
            </a:pPr>
            <a:r>
              <a:rPr lang="en-US" sz="4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Compact Size, </a:t>
            </a:r>
            <a:r>
              <a:rPr lang="en-US" sz="4800"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Superb Computing Power</a:t>
            </a:r>
            <a:endParaRPr lang="en-US" sz="4800"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6" name="TextBox 6"/>
          <p:cNvSpPr txBox="1"/>
          <p:nvPr/>
        </p:nvSpPr>
        <p:spPr>
          <a:xfrm rot="-830188">
            <a:off x="9242757" y="5273357"/>
            <a:ext cx="3356581" cy="1347470"/>
          </a:xfrm>
          <a:prstGeom prst="rect">
            <a:avLst/>
          </a:prstGeom>
        </p:spPr>
        <p:txBody>
          <a:bodyPr lIns="0" tIns="0" rIns="0" bIns="0" rtlCol="0" anchor="t">
            <a:spAutoFit/>
          </a:bodyPr>
          <a:lstStyle/>
          <a:p>
            <a:pPr algn="r">
              <a:lnSpc>
                <a:spcPts val="3640"/>
              </a:lnSpc>
            </a:pPr>
            <a:r>
              <a:rPr lang="en-US" sz="2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MTK D8020</a:t>
            </a:r>
            <a:endParaRPr lang="en-US" sz="2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3920"/>
              </a:lnSpc>
            </a:pPr>
            <a:r>
              <a:rPr lang="en-US" sz="2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6nm</a:t>
            </a:r>
            <a:endParaRPr lang="en-US" sz="2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3220"/>
              </a:lnSpc>
              <a:spcBef>
                <a:spcPct val="0"/>
              </a:spcBef>
            </a:pPr>
            <a:r>
              <a:rPr lang="en-US" sz="2300">
                <a:solidFill>
                  <a:srgbClr val="FEFEFE"/>
                </a:solidFill>
                <a:latin typeface="Aktiv Grotesk Ex" panose="020B0604020203020204"/>
                <a:ea typeface="Aktiv Grotesk Ex" panose="020B0604020203020204"/>
                <a:cs typeface="Aktiv Grotesk Ex" panose="020B0604020203020204"/>
                <a:sym typeface="Aktiv Grotesk Ex" panose="020B0604020203020204"/>
              </a:rPr>
              <a:t>Process</a:t>
            </a:r>
            <a:endParaRPr lang="en-US" sz="23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7" name="TextBox 7"/>
          <p:cNvSpPr txBox="1"/>
          <p:nvPr/>
        </p:nvSpPr>
        <p:spPr>
          <a:xfrm rot="-813886">
            <a:off x="1226303" y="3186603"/>
            <a:ext cx="7368618" cy="2618503"/>
          </a:xfrm>
          <a:prstGeom prst="rect">
            <a:avLst/>
          </a:prstGeom>
        </p:spPr>
        <p:txBody>
          <a:bodyPr lIns="0" tIns="0" rIns="0" bIns="0" rtlCol="0" anchor="t">
            <a:spAutoFit/>
          </a:bodyPr>
          <a:lstStyle/>
          <a:p>
            <a:pPr algn="r">
              <a:lnSpc>
                <a:spcPts val="2400"/>
              </a:lnSpc>
            </a:pPr>
          </a:p>
          <a:p>
            <a:pPr algn="r">
              <a:lnSpc>
                <a:spcPts val="2770"/>
              </a:lnSpc>
            </a:pPr>
            <a:r>
              <a:rPr lang="en-US" sz="1975">
                <a:solidFill>
                  <a:srgbClr val="FFFFFF"/>
                </a:solidFill>
                <a:latin typeface="Aktiv Grotesk Ex" panose="020B0604020203020204"/>
                <a:ea typeface="Aktiv Grotesk Ex" panose="020B0604020203020204"/>
                <a:cs typeface="Aktiv Grotesk Ex" panose="020B0604020203020204"/>
                <a:sym typeface="Aktiv Grotesk Ex" panose="020B0604020203020204"/>
              </a:rPr>
              <a:t>Up to</a:t>
            </a:r>
            <a:endParaRPr lang="en-US" sz="19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5350"/>
              </a:lnSpc>
            </a:pPr>
            <a:r>
              <a:rPr lang="en-US" sz="3820">
                <a:solidFill>
                  <a:srgbClr val="FFFFFF"/>
                </a:solidFill>
                <a:latin typeface="Aktiv Grotesk Ex" panose="020B0604020203020204"/>
                <a:ea typeface="Aktiv Grotesk Ex" panose="020B0604020203020204"/>
                <a:cs typeface="Aktiv Grotesk Ex" panose="020B0604020203020204"/>
                <a:sym typeface="Aktiv Grotesk Ex" panose="020B0604020203020204"/>
              </a:rPr>
              <a:t>512GB</a:t>
            </a:r>
            <a:endParaRPr lang="en-US" sz="382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2770"/>
              </a:lnSpc>
            </a:pPr>
            <a:r>
              <a:rPr lang="en-US" sz="1975">
                <a:solidFill>
                  <a:srgbClr val="FFFFFF"/>
                </a:solidFill>
                <a:latin typeface="Aktiv Grotesk Ex" panose="020B0604020203020204"/>
                <a:ea typeface="Aktiv Grotesk Ex" panose="020B0604020203020204"/>
                <a:cs typeface="Aktiv Grotesk Ex" panose="020B0604020203020204"/>
                <a:sym typeface="Aktiv Grotesk Ex" panose="020B0604020203020204"/>
              </a:rPr>
              <a:t>Large Storage</a:t>
            </a:r>
            <a:endParaRPr lang="en-US" sz="19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4800"/>
              </a:lnSpc>
            </a:pPr>
            <a:r>
              <a:rPr lang="en-US" sz="3425">
                <a:solidFill>
                  <a:srgbClr val="FFFFFF"/>
                </a:solidFill>
                <a:latin typeface="Aktiv Grotesk Ex" panose="020B0604020203020204"/>
                <a:ea typeface="Aktiv Grotesk Ex" panose="020B0604020203020204"/>
                <a:cs typeface="Aktiv Grotesk Ex" panose="020B0604020203020204"/>
                <a:sym typeface="Aktiv Grotesk Ex" panose="020B0604020203020204"/>
              </a:rPr>
              <a:t>16</a:t>
            </a:r>
            <a:r>
              <a:rPr lang="en-US" sz="3425">
                <a:solidFill>
                  <a:srgbClr val="FFFFFF"/>
                </a:solidFill>
                <a:latin typeface="Aktiv Grotesk Ex" panose="020B0604020203020204"/>
                <a:ea typeface="Aktiv Grotesk Ex" panose="020B0604020203020204"/>
                <a:cs typeface="Aktiv Grotesk Ex" panose="020B0604020203020204"/>
                <a:sym typeface="Aktiv Grotesk Ex" panose="020B0604020203020204"/>
              </a:rPr>
              <a:t>GB</a:t>
            </a:r>
            <a:endParaRPr lang="en-US" sz="342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2770"/>
              </a:lnSpc>
            </a:pPr>
            <a:r>
              <a:rPr lang="en-US" sz="1975">
                <a:solidFill>
                  <a:srgbClr val="FFFFFF"/>
                </a:solidFill>
                <a:latin typeface="Aktiv Grotesk Ex" panose="020B0604020203020204"/>
                <a:ea typeface="Aktiv Grotesk Ex" panose="020B0604020203020204"/>
                <a:cs typeface="Aktiv Grotesk Ex" panose="020B0604020203020204"/>
                <a:sym typeface="Aktiv Grotesk Ex" panose="020B0604020203020204"/>
              </a:rPr>
              <a:t>Extend RAM</a:t>
            </a:r>
            <a:endParaRPr lang="en-US" sz="19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rot="-780738">
            <a:off x="5781257" y="6028280"/>
            <a:ext cx="4240936" cy="1171754"/>
          </a:xfrm>
          <a:prstGeom prst="rect">
            <a:avLst/>
          </a:prstGeom>
        </p:spPr>
        <p:txBody>
          <a:bodyPr lIns="0" tIns="0" rIns="0" bIns="0" rtlCol="0" anchor="t">
            <a:spAutoFit/>
          </a:bodyPr>
          <a:lstStyle/>
          <a:p>
            <a:pPr algn="r">
              <a:lnSpc>
                <a:spcPts val="3185"/>
              </a:lnSpc>
              <a:spcBef>
                <a:spcPct val="0"/>
              </a:spcBef>
            </a:pPr>
            <a:r>
              <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rPr>
              <a:t>S</a:t>
            </a:r>
            <a:r>
              <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rPr>
              <a:t>peeds up to  2.6 GHz</a:t>
            </a:r>
            <a:endPar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3185"/>
              </a:lnSpc>
              <a:spcBef>
                <a:spcPct val="0"/>
              </a:spcBef>
            </a:pPr>
            <a:r>
              <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rPr>
              <a:t>Arm Cortex-A78  CPU</a:t>
            </a:r>
            <a:endPar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3185"/>
              </a:lnSpc>
              <a:spcBef>
                <a:spcPct val="0"/>
              </a:spcBef>
            </a:pPr>
            <a:r>
              <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rPr>
              <a:t>Arm Mali-G77 MC9 GPU</a:t>
            </a:r>
            <a:endParaRPr lang="en-US" sz="22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460686" y="1709577"/>
            <a:ext cx="4062487" cy="360681"/>
          </a:xfrm>
          <a:prstGeom prst="rect">
            <a:avLst/>
          </a:prstGeom>
        </p:spPr>
        <p:txBody>
          <a:bodyPr lIns="0" tIns="0" rIns="0" bIns="0" rtlCol="0" anchor="t">
            <a:spAutoFit/>
          </a:bodyPr>
          <a:lstStyle/>
          <a:p>
            <a:pPr marL="0" lvl="0" indent="0" algn="l">
              <a:lnSpc>
                <a:spcPts val="3040"/>
              </a:lnSpc>
              <a:spcBef>
                <a:spcPct val="0"/>
              </a:spcBef>
            </a:pPr>
            <a:r>
              <a:rPr lang="en-US" sz="1900" u="none" strike="noStrike">
                <a:solidFill>
                  <a:srgbClr val="FFFFFF"/>
                </a:solidFill>
                <a:latin typeface="Open Sauce" panose="00000500000000000000"/>
                <a:ea typeface="Open Sauce" panose="00000500000000000000"/>
                <a:cs typeface="Open Sauce" panose="00000500000000000000"/>
                <a:sym typeface="Open Sauce" panose="00000500000000000000"/>
              </a:rPr>
              <a:t>Powerful Chip, Smooth Experience</a:t>
            </a:r>
            <a:endParaRPr lang="en-US" sz="1900" u="none" strike="noStrike">
              <a:solidFill>
                <a:srgbClr val="FFFFFF"/>
              </a:solidFill>
              <a:latin typeface="Open Sauce" panose="00000500000000000000"/>
              <a:ea typeface="Open Sauce" panose="00000500000000000000"/>
              <a:cs typeface="Open Sauce" panose="00000500000000000000"/>
              <a:sym typeface="Open Sauce" panose="00000500000000000000"/>
            </a:endParaRPr>
          </a:p>
        </p:txBody>
      </p:sp>
      <p:sp>
        <p:nvSpPr>
          <p:cNvPr id="10" name="TextBox 10"/>
          <p:cNvSpPr txBox="1"/>
          <p:nvPr/>
        </p:nvSpPr>
        <p:spPr>
          <a:xfrm>
            <a:off x="-1710305" y="9065743"/>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//26</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2946" y="-1881639"/>
            <a:ext cx="22370633" cy="14885792"/>
          </a:xfrm>
          <a:custGeom>
            <a:avLst/>
            <a:gdLst/>
            <a:ahLst/>
            <a:cxnLst/>
            <a:rect l="l" t="t" r="r" b="b"/>
            <a:pathLst>
              <a:path w="22370633" h="14885792">
                <a:moveTo>
                  <a:pt x="0" y="0"/>
                </a:moveTo>
                <a:lnTo>
                  <a:pt x="22370634" y="0"/>
                </a:lnTo>
                <a:lnTo>
                  <a:pt x="22370634" y="14885792"/>
                </a:lnTo>
                <a:lnTo>
                  <a:pt x="0" y="14885792"/>
                </a:lnTo>
                <a:lnTo>
                  <a:pt x="0" y="0"/>
                </a:lnTo>
                <a:close/>
              </a:path>
            </a:pathLst>
          </a:custGeom>
          <a:blipFill>
            <a:blip r:embed="rId1"/>
            <a:stretch>
              <a:fillRect/>
            </a:stretch>
          </a:blipFill>
        </p:spPr>
      </p:sp>
      <p:sp>
        <p:nvSpPr>
          <p:cNvPr id="3" name="AutoShape 3"/>
          <p:cNvSpPr/>
          <p:nvPr/>
        </p:nvSpPr>
        <p:spPr>
          <a:xfrm>
            <a:off x="471025" y="5665593"/>
            <a:ext cx="3433879" cy="9525"/>
          </a:xfrm>
          <a:prstGeom prst="rect">
            <a:avLst/>
          </a:prstGeom>
          <a:solidFill>
            <a:srgbClr val="FFFFFF"/>
          </a:solidFill>
        </p:spPr>
      </p:sp>
      <p:sp>
        <p:nvSpPr>
          <p:cNvPr id="4" name="Freeform 4"/>
          <p:cNvSpPr/>
          <p:nvPr/>
        </p:nvSpPr>
        <p:spPr>
          <a:xfrm>
            <a:off x="16067951" y="203852"/>
            <a:ext cx="2038120" cy="443848"/>
          </a:xfrm>
          <a:custGeom>
            <a:avLst/>
            <a:gdLst/>
            <a:ahLst/>
            <a:cxnLst/>
            <a:rect l="l" t="t" r="r" b="b"/>
            <a:pathLst>
              <a:path w="2038120" h="443848">
                <a:moveTo>
                  <a:pt x="0" y="0"/>
                </a:moveTo>
                <a:lnTo>
                  <a:pt x="2038120" y="0"/>
                </a:lnTo>
                <a:lnTo>
                  <a:pt x="2038120" y="443848"/>
                </a:lnTo>
                <a:lnTo>
                  <a:pt x="0" y="443848"/>
                </a:lnTo>
                <a:lnTo>
                  <a:pt x="0" y="0"/>
                </a:lnTo>
                <a:close/>
              </a:path>
            </a:pathLst>
          </a:custGeom>
          <a:blipFill>
            <a:blip r:embed="rId2"/>
            <a:stretch>
              <a:fillRect/>
            </a:stretch>
          </a:blipFill>
        </p:spPr>
      </p:sp>
      <p:sp>
        <p:nvSpPr>
          <p:cNvPr id="5" name="TextBox 5"/>
          <p:cNvSpPr txBox="1"/>
          <p:nvPr/>
        </p:nvSpPr>
        <p:spPr>
          <a:xfrm>
            <a:off x="692930" y="6505977"/>
            <a:ext cx="5410290" cy="397637"/>
          </a:xfrm>
          <a:prstGeom prst="rect">
            <a:avLst/>
          </a:prstGeom>
        </p:spPr>
        <p:txBody>
          <a:bodyPr lIns="0" tIns="0" rIns="0" bIns="0" rtlCol="0" anchor="t">
            <a:spAutoFit/>
          </a:bodyPr>
          <a:lstStyle/>
          <a:p>
            <a:pPr algn="l">
              <a:lnSpc>
                <a:spcPts val="2090"/>
              </a:lnSpc>
            </a:pPr>
            <a:r>
              <a:rPr lang="en-US" sz="1800" spc="-18">
                <a:solidFill>
                  <a:srgbClr val="FEFEFE"/>
                </a:solidFill>
                <a:latin typeface="Aktiv Grotesk Ex" panose="020B0604020203020204"/>
                <a:ea typeface="Aktiv Grotesk Ex" panose="020B0604020203020204"/>
                <a:cs typeface="Aktiv Grotesk Ex" panose="020B0604020203020204"/>
                <a:sym typeface="Aktiv Grotesk Ex" panose="020B0604020203020204"/>
              </a:rPr>
              <a:t>Wired Fast Charging</a:t>
            </a:r>
            <a:endParaRPr lang="en-US" sz="1800" spc="-18">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1160"/>
              </a:lnSpc>
            </a:pPr>
            <a:r>
              <a:rPr lang="en-US" sz="1000" spc="-10">
                <a:solidFill>
                  <a:srgbClr val="FEFEFE"/>
                </a:solidFill>
                <a:latin typeface="Aktiv Grotesk Ex" panose="020B0604020203020204"/>
                <a:ea typeface="Aktiv Grotesk Ex" panose="020B0604020203020204"/>
                <a:cs typeface="Aktiv Grotesk Ex" panose="020B0604020203020204"/>
                <a:sym typeface="Aktiv Grotesk Ex" panose="020B0604020203020204"/>
              </a:rPr>
              <a:t>1</a:t>
            </a:r>
            <a:r>
              <a:rPr lang="en-US" sz="1000" spc="-10">
                <a:solidFill>
                  <a:srgbClr val="FEFEFE"/>
                </a:solidFill>
                <a:latin typeface="Aktiv Grotesk Ex" panose="020B0604020203020204"/>
                <a:ea typeface="Aktiv Grotesk Ex" panose="020B0604020203020204"/>
                <a:cs typeface="Aktiv Grotesk Ex" panose="020B0604020203020204"/>
                <a:sym typeface="Aktiv Grotesk Ex" panose="020B0604020203020204"/>
              </a:rPr>
              <a:t>5min to Charge to 48%</a:t>
            </a:r>
            <a:endParaRPr lang="en-US" sz="1000" spc="-1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6" name="TextBox 6"/>
          <p:cNvSpPr txBox="1"/>
          <p:nvPr/>
        </p:nvSpPr>
        <p:spPr>
          <a:xfrm>
            <a:off x="692930" y="7707397"/>
            <a:ext cx="5127909" cy="369631"/>
          </a:xfrm>
          <a:prstGeom prst="rect">
            <a:avLst/>
          </a:prstGeom>
        </p:spPr>
        <p:txBody>
          <a:bodyPr lIns="0" tIns="0" rIns="0" bIns="0" rtlCol="0" anchor="t">
            <a:spAutoFit/>
          </a:bodyPr>
          <a:lstStyle/>
          <a:p>
            <a:pPr algn="l">
              <a:lnSpc>
                <a:spcPts val="2090"/>
              </a:lnSpc>
            </a:pPr>
            <a:r>
              <a:rPr lang="en-US" sz="1800" spc="-18">
                <a:solidFill>
                  <a:srgbClr val="FEFEFE"/>
                </a:solidFill>
                <a:latin typeface="Aktiv Grotesk Ex" panose="020B0604020203020204"/>
                <a:ea typeface="Aktiv Grotesk Ex" panose="020B0604020203020204"/>
                <a:cs typeface="Aktiv Grotesk Ex" panose="020B0604020203020204"/>
                <a:sym typeface="Aktiv Grotesk Ex" panose="020B0604020203020204"/>
              </a:rPr>
              <a:t>Wired Reverse Charging</a:t>
            </a:r>
            <a:endParaRPr lang="en-US" sz="1800" spc="-18">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930"/>
              </a:lnSpc>
            </a:pPr>
            <a:r>
              <a:rPr lang="en-US" sz="800" spc="-8">
                <a:solidFill>
                  <a:srgbClr val="FEFEFE"/>
                </a:solidFill>
                <a:latin typeface="Aktiv Grotesk Ex" panose="020B0604020203020204"/>
                <a:ea typeface="Aktiv Grotesk Ex" panose="020B0604020203020204"/>
                <a:cs typeface="Aktiv Grotesk Ex" panose="020B0604020203020204"/>
                <a:sym typeface="Aktiv Grotesk Ex" panose="020B0604020203020204"/>
              </a:rPr>
              <a:t>Charge Your Earbuds Anytime, Anywhere</a:t>
            </a:r>
            <a:endParaRPr lang="en-US" sz="800" spc="-8">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7" name="AutoShape 7"/>
          <p:cNvSpPr/>
          <p:nvPr/>
        </p:nvSpPr>
        <p:spPr>
          <a:xfrm>
            <a:off x="471025" y="8387701"/>
            <a:ext cx="3433879" cy="9525"/>
          </a:xfrm>
          <a:prstGeom prst="rect">
            <a:avLst/>
          </a:prstGeom>
          <a:solidFill>
            <a:srgbClr val="FFFFFF"/>
          </a:solidFill>
        </p:spPr>
      </p:sp>
      <p:sp>
        <p:nvSpPr>
          <p:cNvPr id="8" name="TextBox 8"/>
          <p:cNvSpPr txBox="1"/>
          <p:nvPr/>
        </p:nvSpPr>
        <p:spPr>
          <a:xfrm>
            <a:off x="643550" y="9089039"/>
            <a:ext cx="7302815" cy="369631"/>
          </a:xfrm>
          <a:prstGeom prst="rect">
            <a:avLst/>
          </a:prstGeom>
        </p:spPr>
        <p:txBody>
          <a:bodyPr lIns="0" tIns="0" rIns="0" bIns="0" rtlCol="0" anchor="t">
            <a:spAutoFit/>
          </a:bodyPr>
          <a:lstStyle/>
          <a:p>
            <a:pPr algn="l">
              <a:lnSpc>
                <a:spcPts val="2090"/>
              </a:lnSpc>
            </a:pPr>
            <a:r>
              <a:rPr lang="en-US" sz="1800" spc="-18">
                <a:solidFill>
                  <a:srgbClr val="FEFEFE"/>
                </a:solidFill>
                <a:latin typeface="Aktiv Grotesk Ex" panose="020B0604020203020204"/>
                <a:ea typeface="Aktiv Grotesk Ex" panose="020B0604020203020204"/>
                <a:cs typeface="Aktiv Grotesk Ex" panose="020B0604020203020204"/>
                <a:sym typeface="Aktiv Grotesk Ex" panose="020B0604020203020204"/>
              </a:rPr>
              <a:t>Withstand Extreme Coldness</a:t>
            </a:r>
            <a:endParaRPr lang="en-US" sz="1800" spc="-18">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930"/>
              </a:lnSpc>
            </a:pPr>
            <a:r>
              <a:rPr lang="en-US" sz="800" spc="-8">
                <a:solidFill>
                  <a:srgbClr val="FEFEFE"/>
                </a:solidFill>
                <a:latin typeface="Aktiv Grotesk Ex" panose="020B0604020203020204"/>
                <a:ea typeface="Aktiv Grotesk Ex" panose="020B0604020203020204"/>
                <a:cs typeface="Aktiv Grotesk Ex" panose="020B0604020203020204"/>
                <a:sym typeface="Aktiv Grotesk Ex" panose="020B0604020203020204"/>
              </a:rPr>
              <a:t>It can be charged at -20°C.</a:t>
            </a:r>
            <a:endParaRPr lang="en-US" sz="800" spc="-8">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635629" y="4778385"/>
            <a:ext cx="5414250" cy="636524"/>
          </a:xfrm>
          <a:prstGeom prst="rect">
            <a:avLst/>
          </a:prstGeom>
        </p:spPr>
        <p:txBody>
          <a:bodyPr lIns="0" tIns="0" rIns="0" bIns="0" rtlCol="0" anchor="t">
            <a:spAutoFit/>
          </a:bodyPr>
          <a:lstStyle/>
          <a:p>
            <a:pPr algn="l">
              <a:lnSpc>
                <a:spcPts val="2090"/>
              </a:lnSpc>
            </a:pPr>
            <a:r>
              <a:rPr lang="en-US" sz="1800" spc="-21">
                <a:solidFill>
                  <a:srgbClr val="FEFEFE"/>
                </a:solidFill>
                <a:latin typeface="Aktiv Grotesk Ex" panose="020B0604020203020204"/>
                <a:ea typeface="Aktiv Grotesk Ex" panose="020B0604020203020204"/>
                <a:cs typeface="Aktiv Grotesk Ex" panose="020B0604020203020204"/>
                <a:sym typeface="Aktiv Grotesk Ex" panose="020B0604020203020204"/>
              </a:rPr>
              <a:t>Large Capacity Battery</a:t>
            </a:r>
            <a:endParaRPr lang="en-US" sz="1800" spc="-21">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1510"/>
              </a:lnSpc>
            </a:pPr>
            <a:r>
              <a:rPr lang="en-US" sz="1300" spc="-15">
                <a:solidFill>
                  <a:srgbClr val="FEFEFE"/>
                </a:solidFill>
                <a:latin typeface="Aktiv Grotesk Ex" panose="020B0604020203020204"/>
                <a:ea typeface="Aktiv Grotesk Ex" panose="020B0604020203020204"/>
                <a:cs typeface="Aktiv Grotesk Ex" panose="020B0604020203020204"/>
                <a:sym typeface="Aktiv Grotesk Ex" panose="020B0604020203020204"/>
              </a:rPr>
              <a:t>1200 Charge Cycles</a:t>
            </a:r>
            <a:endParaRPr lang="en-US" sz="1300" spc="-1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1510"/>
              </a:lnSpc>
            </a:pPr>
            <a:r>
              <a:rPr lang="en-US" sz="1300" spc="-15">
                <a:solidFill>
                  <a:srgbClr val="FEFEFE"/>
                </a:solidFill>
                <a:latin typeface="Aktiv Grotesk Ex" panose="020B0604020203020204"/>
                <a:ea typeface="Aktiv Grotesk Ex" panose="020B0604020203020204"/>
                <a:cs typeface="Aktiv Grotesk Ex" panose="020B0604020203020204"/>
                <a:sym typeface="Aktiv Grotesk Ex" panose="020B0604020203020204"/>
              </a:rPr>
              <a:t>3 Years Battery Lifespan</a:t>
            </a:r>
            <a:endParaRPr lang="en-US" sz="1300" spc="-1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0" name="TextBox 10"/>
          <p:cNvSpPr txBox="1"/>
          <p:nvPr/>
        </p:nvSpPr>
        <p:spPr>
          <a:xfrm>
            <a:off x="574570" y="4067004"/>
            <a:ext cx="2227734" cy="493014"/>
          </a:xfrm>
          <a:prstGeom prst="rect">
            <a:avLst/>
          </a:prstGeom>
        </p:spPr>
        <p:txBody>
          <a:bodyPr lIns="0" tIns="0" rIns="0" bIns="0" rtlCol="0" anchor="t">
            <a:spAutoFit/>
          </a:bodyPr>
          <a:lstStyle/>
          <a:p>
            <a:pPr algn="ctr">
              <a:lnSpc>
                <a:spcPts val="3825"/>
              </a:lnSpc>
            </a:pPr>
            <a:r>
              <a:rPr lang="en-US" sz="3300" spc="-26">
                <a:solidFill>
                  <a:srgbClr val="FEFEFE"/>
                </a:solidFill>
                <a:latin typeface="Aktiv Grotesk Ex" panose="020B0604020203020204"/>
                <a:ea typeface="Aktiv Grotesk Ex" panose="020B0604020203020204"/>
                <a:cs typeface="Aktiv Grotesk Ex" panose="020B0604020203020204"/>
                <a:sym typeface="Aktiv Grotesk Ex" panose="020B0604020203020204"/>
              </a:rPr>
              <a:t>4720</a:t>
            </a:r>
            <a:r>
              <a:rPr lang="en-US" sz="3300" spc="-26">
                <a:solidFill>
                  <a:srgbClr val="FEFEFE"/>
                </a:solidFill>
                <a:latin typeface="Aktiv Grotesk Ex" panose="020B0604020203020204"/>
                <a:ea typeface="Aktiv Grotesk Ex" panose="020B0604020203020204"/>
                <a:cs typeface="Aktiv Grotesk Ex" panose="020B0604020203020204"/>
                <a:sym typeface="Aktiv Grotesk Ex" panose="020B0604020203020204"/>
              </a:rPr>
              <a:t>mAh</a:t>
            </a:r>
            <a:endParaRPr lang="en-US" sz="3300" spc="-26">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1" name="TextBox 11"/>
          <p:cNvSpPr txBox="1"/>
          <p:nvPr/>
        </p:nvSpPr>
        <p:spPr>
          <a:xfrm>
            <a:off x="692930" y="6027543"/>
            <a:ext cx="829121" cy="394208"/>
          </a:xfrm>
          <a:prstGeom prst="rect">
            <a:avLst/>
          </a:prstGeom>
        </p:spPr>
        <p:txBody>
          <a:bodyPr lIns="0" tIns="0" rIns="0" bIns="0" rtlCol="0" anchor="t">
            <a:spAutoFit/>
          </a:bodyPr>
          <a:lstStyle/>
          <a:p>
            <a:pPr algn="ctr">
              <a:lnSpc>
                <a:spcPts val="3015"/>
              </a:lnSpc>
            </a:pPr>
            <a:r>
              <a:rPr lang="en-US" sz="2600" spc="-25">
                <a:solidFill>
                  <a:srgbClr val="FEFEFE"/>
                </a:solidFill>
                <a:latin typeface="Aktiv Grotesk Ex" panose="020B0604020203020204"/>
                <a:ea typeface="Aktiv Grotesk Ex" panose="020B0604020203020204"/>
                <a:cs typeface="Aktiv Grotesk Ex" panose="020B0604020203020204"/>
                <a:sym typeface="Aktiv Grotesk Ex" panose="020B0604020203020204"/>
              </a:rPr>
              <a:t>70W</a:t>
            </a:r>
            <a:endParaRPr lang="en-US" sz="2600" spc="-2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692930" y="7256039"/>
            <a:ext cx="829121" cy="394208"/>
          </a:xfrm>
          <a:prstGeom prst="rect">
            <a:avLst/>
          </a:prstGeom>
        </p:spPr>
        <p:txBody>
          <a:bodyPr lIns="0" tIns="0" rIns="0" bIns="0" rtlCol="0" anchor="t">
            <a:spAutoFit/>
          </a:bodyPr>
          <a:lstStyle/>
          <a:p>
            <a:pPr algn="ctr">
              <a:lnSpc>
                <a:spcPts val="3015"/>
              </a:lnSpc>
            </a:pPr>
            <a:r>
              <a:rPr lang="en-US" sz="2600" spc="-25">
                <a:solidFill>
                  <a:srgbClr val="FEFEFE"/>
                </a:solidFill>
                <a:latin typeface="Aktiv Grotesk Ex" panose="020B0604020203020204"/>
                <a:ea typeface="Aktiv Grotesk Ex" panose="020B0604020203020204"/>
                <a:cs typeface="Aktiv Grotesk Ex" panose="020B0604020203020204"/>
                <a:sym typeface="Aktiv Grotesk Ex" panose="020B0604020203020204"/>
              </a:rPr>
              <a:t>10W</a:t>
            </a:r>
            <a:endParaRPr lang="en-US" sz="2600" spc="-2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643550" y="8616301"/>
            <a:ext cx="1111374" cy="453898"/>
          </a:xfrm>
          <a:prstGeom prst="rect">
            <a:avLst/>
          </a:prstGeom>
        </p:spPr>
        <p:txBody>
          <a:bodyPr lIns="0" tIns="0" rIns="0" bIns="0" rtlCol="0" anchor="t">
            <a:spAutoFit/>
          </a:bodyPr>
          <a:lstStyle/>
          <a:p>
            <a:pPr algn="ctr">
              <a:lnSpc>
                <a:spcPts val="3595"/>
              </a:lnSpc>
            </a:pPr>
            <a:r>
              <a:rPr lang="en-US" sz="3100" spc="-30">
                <a:solidFill>
                  <a:srgbClr val="FEFEFE"/>
                </a:solidFill>
                <a:latin typeface="Aktiv Grotesk Ex" panose="020B0604020203020204"/>
                <a:ea typeface="Aktiv Grotesk Ex" panose="020B0604020203020204"/>
                <a:cs typeface="Aktiv Grotesk Ex" panose="020B0604020203020204"/>
                <a:sym typeface="Aktiv Grotesk Ex" panose="020B0604020203020204"/>
              </a:rPr>
              <a:t>-20℃</a:t>
            </a:r>
            <a:endParaRPr lang="en-US" sz="3100" spc="-3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460686" y="962342"/>
            <a:ext cx="14491152" cy="680085"/>
          </a:xfrm>
          <a:prstGeom prst="rect">
            <a:avLst/>
          </a:prstGeom>
        </p:spPr>
        <p:txBody>
          <a:bodyPr lIns="0" tIns="0" rIns="0" bIns="0" rtlCol="0" anchor="t">
            <a:spAutoFit/>
          </a:bodyPr>
          <a:lstStyle/>
          <a:p>
            <a:pPr marL="0" lvl="0" indent="0" algn="l">
              <a:lnSpc>
                <a:spcPts val="5280"/>
              </a:lnSpc>
              <a:spcBef>
                <a:spcPct val="0"/>
              </a:spcBef>
            </a:pPr>
            <a:r>
              <a:rPr lang="en-US" sz="4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Long-Lasting Battery</a:t>
            </a:r>
            <a:endParaRPr lang="en-US" sz="4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460686" y="1709577"/>
            <a:ext cx="2652787" cy="360681"/>
          </a:xfrm>
          <a:prstGeom prst="rect">
            <a:avLst/>
          </a:prstGeom>
        </p:spPr>
        <p:txBody>
          <a:bodyPr lIns="0" tIns="0" rIns="0" bIns="0" rtlCol="0" anchor="t">
            <a:spAutoFit/>
          </a:bodyPr>
          <a:lstStyle/>
          <a:p>
            <a:pPr marL="0" lvl="0" indent="0" algn="l">
              <a:lnSpc>
                <a:spcPts val="3040"/>
              </a:lnSpc>
              <a:spcBef>
                <a:spcPct val="0"/>
              </a:spcBef>
            </a:pPr>
            <a:r>
              <a:rPr lang="en-US" sz="1900">
                <a:solidFill>
                  <a:srgbClr val="FFFFFF"/>
                </a:solidFill>
                <a:latin typeface="Open Sauce" panose="00000500000000000000"/>
                <a:ea typeface="Open Sauce" panose="00000500000000000000"/>
                <a:cs typeface="Open Sauce" panose="00000500000000000000"/>
                <a:sym typeface="Open Sauce" panose="00000500000000000000"/>
              </a:rPr>
              <a:t>Unmatched Endurance</a:t>
            </a:r>
            <a:endParaRPr lang="en-US" sz="1900">
              <a:solidFill>
                <a:srgbClr val="FFFFFF"/>
              </a:solidFill>
              <a:latin typeface="Open Sauce" panose="00000500000000000000"/>
              <a:ea typeface="Open Sauce" panose="00000500000000000000"/>
              <a:cs typeface="Open Sauce" panose="00000500000000000000"/>
              <a:sym typeface="Open Sauce" panose="00000500000000000000"/>
            </a:endParaRPr>
          </a:p>
        </p:txBody>
      </p:sp>
      <p:sp>
        <p:nvSpPr>
          <p:cNvPr id="16" name="TextBox 16"/>
          <p:cNvSpPr txBox="1"/>
          <p:nvPr/>
        </p:nvSpPr>
        <p:spPr>
          <a:xfrm>
            <a:off x="13838689" y="8771812"/>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//27</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74626"/>
            <a:ext cx="18288000" cy="11436252"/>
          </a:xfrm>
          <a:custGeom>
            <a:avLst/>
            <a:gdLst/>
            <a:ahLst/>
            <a:cxnLst/>
            <a:rect l="l" t="t" r="r" b="b"/>
            <a:pathLst>
              <a:path w="18288000" h="11436252">
                <a:moveTo>
                  <a:pt x="0" y="0"/>
                </a:moveTo>
                <a:lnTo>
                  <a:pt x="18288000" y="0"/>
                </a:lnTo>
                <a:lnTo>
                  <a:pt x="18288000" y="11436252"/>
                </a:lnTo>
                <a:lnTo>
                  <a:pt x="0" y="11436252"/>
                </a:lnTo>
                <a:lnTo>
                  <a:pt x="0" y="0"/>
                </a:lnTo>
                <a:close/>
              </a:path>
            </a:pathLst>
          </a:custGeom>
          <a:blipFill>
            <a:blip r:embed="rId1"/>
            <a:stretch>
              <a:fillRect l="-136" r="-136"/>
            </a:stretch>
          </a:blipFill>
        </p:spPr>
      </p:sp>
      <p:sp>
        <p:nvSpPr>
          <p:cNvPr id="3" name="Freeform 3"/>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sp>
      <p:sp>
        <p:nvSpPr>
          <p:cNvPr id="4" name="TextBox 4"/>
          <p:cNvSpPr txBox="1"/>
          <p:nvPr/>
        </p:nvSpPr>
        <p:spPr>
          <a:xfrm>
            <a:off x="6341343" y="4048321"/>
            <a:ext cx="5605314" cy="1095179"/>
          </a:xfrm>
          <a:prstGeom prst="rect">
            <a:avLst/>
          </a:prstGeom>
        </p:spPr>
        <p:txBody>
          <a:bodyPr lIns="0" tIns="0" rIns="0" bIns="0" rtlCol="0" anchor="t">
            <a:spAutoFit/>
          </a:bodyPr>
          <a:lstStyle/>
          <a:p>
            <a:pPr algn="ctr">
              <a:lnSpc>
                <a:spcPts val="7885"/>
              </a:lnSpc>
              <a:spcBef>
                <a:spcPct val="0"/>
              </a:spcBef>
            </a:pPr>
            <a:r>
              <a:rPr lang="en-US" sz="5630">
                <a:solidFill>
                  <a:srgbClr val="FFFFFF"/>
                </a:solidFill>
                <a:latin typeface="Infinix Display"/>
                <a:ea typeface="Infinix Display"/>
                <a:cs typeface="Infinix Display"/>
                <a:sym typeface="Infinix Display"/>
              </a:rPr>
              <a:t>Experience</a:t>
            </a:r>
            <a:endParaRPr lang="en-US" sz="5630">
              <a:solidFill>
                <a:srgbClr val="FFFFFF"/>
              </a:solidFill>
              <a:latin typeface="Infinix Display"/>
              <a:ea typeface="Infinix Display"/>
              <a:cs typeface="Infinix Display"/>
              <a:sym typeface="Infinix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5798402" y="-10349111"/>
            <a:ext cx="15927717" cy="15569344"/>
          </a:xfrm>
          <a:custGeom>
            <a:avLst/>
            <a:gdLst/>
            <a:ahLst/>
            <a:cxnLst/>
            <a:rect l="l" t="t" r="r" b="b"/>
            <a:pathLst>
              <a:path w="15927717" h="15569344">
                <a:moveTo>
                  <a:pt x="0" y="0"/>
                </a:moveTo>
                <a:lnTo>
                  <a:pt x="15927717" y="0"/>
                </a:lnTo>
                <a:lnTo>
                  <a:pt x="15927717" y="15569344"/>
                </a:lnTo>
                <a:lnTo>
                  <a:pt x="0" y="15569344"/>
                </a:lnTo>
                <a:lnTo>
                  <a:pt x="0" y="0"/>
                </a:lnTo>
                <a:close/>
              </a:path>
            </a:pathLst>
          </a:custGeom>
          <a:blipFill>
            <a:blip r:embed="rId3"/>
            <a:stretch>
              <a:fillRect/>
            </a:stretch>
          </a:blipFill>
        </p:spPr>
      </p:sp>
      <p:sp>
        <p:nvSpPr>
          <p:cNvPr id="5" name="Freeform 5"/>
          <p:cNvSpPr/>
          <p:nvPr/>
        </p:nvSpPr>
        <p:spPr>
          <a:xfrm>
            <a:off x="12009750" y="4969521"/>
            <a:ext cx="14679165" cy="14348884"/>
          </a:xfrm>
          <a:custGeom>
            <a:avLst/>
            <a:gdLst/>
            <a:ahLst/>
            <a:cxnLst/>
            <a:rect l="l" t="t" r="r" b="b"/>
            <a:pathLst>
              <a:path w="14679165" h="14348884">
                <a:moveTo>
                  <a:pt x="0" y="0"/>
                </a:moveTo>
                <a:lnTo>
                  <a:pt x="14679164" y="0"/>
                </a:lnTo>
                <a:lnTo>
                  <a:pt x="14679164" y="14348884"/>
                </a:lnTo>
                <a:lnTo>
                  <a:pt x="0" y="14348884"/>
                </a:lnTo>
                <a:lnTo>
                  <a:pt x="0" y="0"/>
                </a:lnTo>
                <a:close/>
              </a:path>
            </a:pathLst>
          </a:custGeom>
          <a:blipFill>
            <a:blip r:embed="rId3"/>
            <a:stretch>
              <a:fillRect/>
            </a:stretch>
          </a:blipFill>
        </p:spPr>
      </p:sp>
      <p:grpSp>
        <p:nvGrpSpPr>
          <p:cNvPr id="6" name="Group 6"/>
          <p:cNvGrpSpPr/>
          <p:nvPr/>
        </p:nvGrpSpPr>
        <p:grpSpPr>
          <a:xfrm rot="0">
            <a:off x="13274240" y="4136799"/>
            <a:ext cx="3635717" cy="4353972"/>
            <a:chOff x="0" y="0"/>
            <a:chExt cx="4847622" cy="5805296"/>
          </a:xfrm>
        </p:grpSpPr>
        <p:sp>
          <p:nvSpPr>
            <p:cNvPr id="7" name="TextBox 7"/>
            <p:cNvSpPr txBox="1"/>
            <p:nvPr/>
          </p:nvSpPr>
          <p:spPr>
            <a:xfrm>
              <a:off x="0" y="-47625"/>
              <a:ext cx="4847622" cy="195770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SMART CUTOUT</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940"/>
                </a:lnSpc>
              </a:pPr>
            </a:p>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LONG PRESS, CUT IT OUT!</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0" y="2434166"/>
              <a:ext cx="4847622" cy="720513"/>
            </a:xfrm>
            <a:prstGeom prst="rect">
              <a:avLst/>
            </a:prstGeom>
          </p:spPr>
          <p:txBody>
            <a:bodyPr lIns="0" tIns="0" rIns="0" bIns="0" rtlCol="0" anchor="t">
              <a:spAutoFit/>
            </a:bodyPr>
            <a:lstStyle/>
            <a:p>
              <a:pPr marL="0" lvl="0" indent="0" algn="l">
                <a:lnSpc>
                  <a:spcPts val="2240"/>
                </a:lnSpc>
              </a:pPr>
              <a:r>
                <a:rPr lang="en-US" sz="1600">
                  <a:solidFill>
                    <a:srgbClr val="FEFEFE"/>
                  </a:solidFill>
                  <a:latin typeface="Open Sauce Light" panose="00000400000000000000"/>
                  <a:ea typeface="Open Sauce Light" panose="00000400000000000000"/>
                  <a:cs typeface="Open Sauce Light" panose="00000400000000000000"/>
                  <a:sym typeface="Open Sauce Light" panose="00000400000000000000"/>
                </a:rPr>
                <a:t>Steps: Al Gallery&gt; Long press the image</a:t>
              </a:r>
              <a:endParaRPr lang="en-US" sz="1600">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p:txBody>
        </p:sp>
        <p:sp>
          <p:nvSpPr>
            <p:cNvPr id="9" name="TextBox 9"/>
            <p:cNvSpPr txBox="1"/>
            <p:nvPr/>
          </p:nvSpPr>
          <p:spPr>
            <a:xfrm>
              <a:off x="0" y="3732656"/>
              <a:ext cx="4847622" cy="2072639"/>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Quickly cut out a highlighted part of a photo with a long press. This is easy to save, share and even create emoticons for your pet.</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grpSp>
      <p:sp>
        <p:nvSpPr>
          <p:cNvPr id="10" name="Freeform 10"/>
          <p:cNvSpPr/>
          <p:nvPr/>
        </p:nvSpPr>
        <p:spPr>
          <a:xfrm>
            <a:off x="6027714" y="2534697"/>
            <a:ext cx="3157408" cy="7138997"/>
          </a:xfrm>
          <a:custGeom>
            <a:avLst/>
            <a:gdLst/>
            <a:ahLst/>
            <a:cxnLst/>
            <a:rect l="l" t="t" r="r" b="b"/>
            <a:pathLst>
              <a:path w="3157408" h="7138997">
                <a:moveTo>
                  <a:pt x="0" y="0"/>
                </a:moveTo>
                <a:lnTo>
                  <a:pt x="3157408" y="0"/>
                </a:lnTo>
                <a:lnTo>
                  <a:pt x="3157408" y="7138997"/>
                </a:lnTo>
                <a:lnTo>
                  <a:pt x="0" y="7138997"/>
                </a:lnTo>
                <a:lnTo>
                  <a:pt x="0" y="0"/>
                </a:lnTo>
                <a:close/>
              </a:path>
            </a:pathLst>
          </a:custGeom>
          <a:blipFill>
            <a:blip r:embed="rId4"/>
            <a:stretch>
              <a:fillRect t="-4355" r="-469" b="-4355"/>
            </a:stretch>
          </a:blipFill>
        </p:spPr>
      </p:sp>
      <p:sp>
        <p:nvSpPr>
          <p:cNvPr id="11" name="Freeform 11"/>
          <p:cNvSpPr/>
          <p:nvPr/>
        </p:nvSpPr>
        <p:spPr>
          <a:xfrm>
            <a:off x="9339088" y="2534697"/>
            <a:ext cx="3118036" cy="7138997"/>
          </a:xfrm>
          <a:custGeom>
            <a:avLst/>
            <a:gdLst/>
            <a:ahLst/>
            <a:cxnLst/>
            <a:rect l="l" t="t" r="r" b="b"/>
            <a:pathLst>
              <a:path w="3118036" h="7138997">
                <a:moveTo>
                  <a:pt x="0" y="0"/>
                </a:moveTo>
                <a:lnTo>
                  <a:pt x="3118036" y="0"/>
                </a:lnTo>
                <a:lnTo>
                  <a:pt x="3118036" y="7138997"/>
                </a:lnTo>
                <a:lnTo>
                  <a:pt x="0" y="7138997"/>
                </a:lnTo>
                <a:lnTo>
                  <a:pt x="0" y="0"/>
                </a:lnTo>
                <a:close/>
              </a:path>
            </a:pathLst>
          </a:custGeom>
          <a:blipFill>
            <a:blip r:embed="rId5"/>
            <a:stretch>
              <a:fillRect t="-3426" b="-3426"/>
            </a:stretch>
          </a:blipFill>
        </p:spPr>
      </p:sp>
      <p:sp>
        <p:nvSpPr>
          <p:cNvPr id="12" name="Freeform 12"/>
          <p:cNvSpPr/>
          <p:nvPr/>
        </p:nvSpPr>
        <p:spPr>
          <a:xfrm>
            <a:off x="6223160" y="8010179"/>
            <a:ext cx="2766517" cy="1801694"/>
          </a:xfrm>
          <a:custGeom>
            <a:avLst/>
            <a:gdLst/>
            <a:ahLst/>
            <a:cxnLst/>
            <a:rect l="l" t="t" r="r" b="b"/>
            <a:pathLst>
              <a:path w="2766517" h="1801694">
                <a:moveTo>
                  <a:pt x="0" y="0"/>
                </a:moveTo>
                <a:lnTo>
                  <a:pt x="2766517" y="0"/>
                </a:lnTo>
                <a:lnTo>
                  <a:pt x="2766517" y="1801694"/>
                </a:lnTo>
                <a:lnTo>
                  <a:pt x="0" y="18016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3" name="Group 13"/>
          <p:cNvGrpSpPr/>
          <p:nvPr/>
        </p:nvGrpSpPr>
        <p:grpSpPr>
          <a:xfrm rot="0">
            <a:off x="1228671" y="3784374"/>
            <a:ext cx="3791328" cy="4706397"/>
            <a:chOff x="0" y="0"/>
            <a:chExt cx="5055104" cy="6275196"/>
          </a:xfrm>
        </p:grpSpPr>
        <p:sp>
          <p:nvSpPr>
            <p:cNvPr id="14" name="TextBox 14"/>
            <p:cNvSpPr txBox="1"/>
            <p:nvPr/>
          </p:nvSpPr>
          <p:spPr>
            <a:xfrm>
              <a:off x="0" y="-47625"/>
              <a:ext cx="5055104" cy="195770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AI ERASER</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p>
            <a:p>
              <a:pPr marL="0" lvl="0" indent="0" algn="l">
                <a:lnSpc>
                  <a:spcPts val="2940"/>
                </a:lnSpc>
                <a:spcBef>
                  <a:spcPct val="0"/>
                </a:spcBef>
              </a:pPr>
              <a:r>
                <a:rPr lang="en-US" sz="21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ONCE SMEAR, MAGICALLY DISAPPEAR</a:t>
              </a:r>
              <a:endParaRPr lang="en-US" sz="21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0" y="2443691"/>
              <a:ext cx="5055104" cy="342688"/>
            </a:xfrm>
            <a:prstGeom prst="rect">
              <a:avLst/>
            </a:prstGeom>
          </p:spPr>
          <p:txBody>
            <a:bodyPr lIns="0" tIns="0" rIns="0" bIns="0" rtlCol="0" anchor="t">
              <a:spAutoFit/>
            </a:bodyPr>
            <a:lstStyle/>
            <a:p>
              <a:pPr marL="0" lvl="0" indent="0" algn="l">
                <a:lnSpc>
                  <a:spcPts val="2240"/>
                </a:lnSpc>
              </a:pPr>
              <a:r>
                <a:rPr lang="en-US" sz="1600">
                  <a:solidFill>
                    <a:srgbClr val="FEFEFE"/>
                  </a:solidFill>
                  <a:latin typeface="Open Sauce Light" panose="00000400000000000000"/>
                  <a:ea typeface="Open Sauce Light" panose="00000400000000000000"/>
                  <a:cs typeface="Open Sauce Light" panose="00000400000000000000"/>
                  <a:sym typeface="Open Sauce Light" panose="00000400000000000000"/>
                </a:rPr>
                <a:t>Steps: Al Gallery&gt;Edit&gt; Al Eraser</a:t>
              </a:r>
              <a:endParaRPr lang="en-US" sz="1600">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p:txBody>
        </p:sp>
        <p:sp>
          <p:nvSpPr>
            <p:cNvPr id="16" name="TextBox 16"/>
            <p:cNvSpPr txBox="1"/>
            <p:nvPr/>
          </p:nvSpPr>
          <p:spPr>
            <a:xfrm>
              <a:off x="0" y="3364356"/>
              <a:ext cx="5055104" cy="2910839"/>
            </a:xfrm>
            <a:prstGeom prst="rect">
              <a:avLst/>
            </a:prstGeom>
          </p:spPr>
          <p:txBody>
            <a:bodyPr lIns="0" tIns="0" rIns="0" bIns="0" rtlCol="0" anchor="t">
              <a:spAutoFit/>
            </a:bodyPr>
            <a:lstStyle/>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Using Al Eraser, anyone can easily remove unwanted content from images by smearing debris. Even if you have no experience in image post-production, this would be easy.</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grpSp>
      <p:sp>
        <p:nvSpPr>
          <p:cNvPr id="17" name="TextBox 17"/>
          <p:cNvSpPr txBox="1"/>
          <p:nvPr/>
        </p:nvSpPr>
        <p:spPr>
          <a:xfrm>
            <a:off x="1028700" y="1051463"/>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//29</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8" name="TextBox 18"/>
          <p:cNvSpPr txBox="1"/>
          <p:nvPr/>
        </p:nvSpPr>
        <p:spPr>
          <a:xfrm>
            <a:off x="1028700" y="2302287"/>
            <a:ext cx="10671782" cy="502920"/>
          </a:xfrm>
          <a:prstGeom prst="rect">
            <a:avLst/>
          </a:prstGeom>
        </p:spPr>
        <p:txBody>
          <a:bodyPr lIns="0" tIns="0" rIns="0" bIns="0" rtlCol="0" anchor="t">
            <a:spAutoFit/>
          </a:bodyPr>
          <a:lstStyle/>
          <a:p>
            <a:pPr marL="0" lvl="0" indent="0" algn="l">
              <a:lnSpc>
                <a:spcPts val="3960"/>
              </a:lnSpc>
              <a:spcBef>
                <a:spcPct val="0"/>
              </a:spcBef>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AI Media Creation</a:t>
            </a: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 </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239725" y="-2296980"/>
            <a:ext cx="16286155" cy="13663030"/>
          </a:xfrm>
          <a:custGeom>
            <a:avLst/>
            <a:gdLst/>
            <a:ahLst/>
            <a:cxnLst/>
            <a:rect l="l" t="t" r="r" b="b"/>
            <a:pathLst>
              <a:path w="16286155" h="13663030">
                <a:moveTo>
                  <a:pt x="0" y="0"/>
                </a:moveTo>
                <a:lnTo>
                  <a:pt x="16286155" y="0"/>
                </a:lnTo>
                <a:lnTo>
                  <a:pt x="16286155" y="13663030"/>
                </a:lnTo>
                <a:lnTo>
                  <a:pt x="0" y="13663030"/>
                </a:lnTo>
                <a:lnTo>
                  <a:pt x="0" y="0"/>
                </a:lnTo>
                <a:close/>
              </a:path>
            </a:pathLst>
          </a:custGeom>
          <a:blipFill>
            <a:blip r:embed="rId2"/>
            <a:stretch>
              <a:fillRect l="-24727" r="-1341"/>
            </a:stretch>
          </a:blipFill>
        </p:spPr>
      </p:sp>
      <p:sp>
        <p:nvSpPr>
          <p:cNvPr id="4" name="Freeform 4"/>
          <p:cNvSpPr/>
          <p:nvPr/>
        </p:nvSpPr>
        <p:spPr>
          <a:xfrm>
            <a:off x="16198830" y="3684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grpSp>
        <p:nvGrpSpPr>
          <p:cNvPr id="5" name="Group 5"/>
          <p:cNvGrpSpPr/>
          <p:nvPr/>
        </p:nvGrpSpPr>
        <p:grpSpPr>
          <a:xfrm rot="0">
            <a:off x="9144000" y="1600695"/>
            <a:ext cx="10310753" cy="7378697"/>
            <a:chOff x="0" y="0"/>
            <a:chExt cx="2715589" cy="1943361"/>
          </a:xfrm>
        </p:grpSpPr>
        <p:sp>
          <p:nvSpPr>
            <p:cNvPr id="6" name="Freeform 6"/>
            <p:cNvSpPr/>
            <p:nvPr/>
          </p:nvSpPr>
          <p:spPr>
            <a:xfrm>
              <a:off x="0" y="0"/>
              <a:ext cx="2715589" cy="1943361"/>
            </a:xfrm>
            <a:custGeom>
              <a:avLst/>
              <a:gdLst/>
              <a:ahLst/>
              <a:cxnLst/>
              <a:rect l="l" t="t" r="r" b="b"/>
              <a:pathLst>
                <a:path w="2715589" h="1943361">
                  <a:moveTo>
                    <a:pt x="38294" y="0"/>
                  </a:moveTo>
                  <a:lnTo>
                    <a:pt x="2677296" y="0"/>
                  </a:lnTo>
                  <a:cubicBezTo>
                    <a:pt x="2698445" y="0"/>
                    <a:pt x="2715589" y="17145"/>
                    <a:pt x="2715589" y="38294"/>
                  </a:cubicBezTo>
                  <a:lnTo>
                    <a:pt x="2715589" y="1905067"/>
                  </a:lnTo>
                  <a:cubicBezTo>
                    <a:pt x="2715589" y="1915223"/>
                    <a:pt x="2711555" y="1924963"/>
                    <a:pt x="2704373" y="1932145"/>
                  </a:cubicBezTo>
                  <a:cubicBezTo>
                    <a:pt x="2697192" y="1939326"/>
                    <a:pt x="2687452" y="1943361"/>
                    <a:pt x="2677296" y="1943361"/>
                  </a:cubicBezTo>
                  <a:lnTo>
                    <a:pt x="38294" y="1943361"/>
                  </a:lnTo>
                  <a:cubicBezTo>
                    <a:pt x="28138" y="1943361"/>
                    <a:pt x="18397" y="1939326"/>
                    <a:pt x="11216" y="1932145"/>
                  </a:cubicBezTo>
                  <a:cubicBezTo>
                    <a:pt x="4035" y="1924963"/>
                    <a:pt x="0" y="1915223"/>
                    <a:pt x="0" y="1905067"/>
                  </a:cubicBezTo>
                  <a:lnTo>
                    <a:pt x="0" y="38294"/>
                  </a:lnTo>
                  <a:cubicBezTo>
                    <a:pt x="0" y="28138"/>
                    <a:pt x="4035" y="18397"/>
                    <a:pt x="11216" y="11216"/>
                  </a:cubicBezTo>
                  <a:cubicBezTo>
                    <a:pt x="18397" y="4035"/>
                    <a:pt x="28138" y="0"/>
                    <a:pt x="38294" y="0"/>
                  </a:cubicBezTo>
                  <a:close/>
                </a:path>
              </a:pathLst>
            </a:custGeom>
            <a:solidFill>
              <a:srgbClr val="FFFFFF">
                <a:alpha val="88627"/>
              </a:srgbClr>
            </a:solidFill>
          </p:spPr>
        </p:sp>
        <p:sp>
          <p:nvSpPr>
            <p:cNvPr id="7" name="TextBox 7"/>
            <p:cNvSpPr txBox="1"/>
            <p:nvPr/>
          </p:nvSpPr>
          <p:spPr>
            <a:xfrm>
              <a:off x="0" y="-38100"/>
              <a:ext cx="2715589" cy="1981461"/>
            </a:xfrm>
            <a:prstGeom prst="rect">
              <a:avLst/>
            </a:prstGeom>
          </p:spPr>
          <p:txBody>
            <a:bodyPr lIns="50800" tIns="50800" rIns="50800" bIns="50800" rtlCol="0" anchor="ctr"/>
            <a:lstStyle/>
            <a:p>
              <a:pPr algn="ctr">
                <a:lnSpc>
                  <a:spcPts val="3080"/>
                </a:lnSpc>
              </a:pPr>
            </a:p>
          </p:txBody>
        </p:sp>
      </p:grpSp>
      <p:sp>
        <p:nvSpPr>
          <p:cNvPr id="8" name="TextBox 8"/>
          <p:cNvSpPr txBox="1"/>
          <p:nvPr/>
        </p:nvSpPr>
        <p:spPr>
          <a:xfrm>
            <a:off x="9640386" y="2025006"/>
            <a:ext cx="8596564" cy="1411135"/>
          </a:xfrm>
          <a:prstGeom prst="rect">
            <a:avLst/>
          </a:prstGeom>
        </p:spPr>
        <p:txBody>
          <a:bodyPr lIns="0" tIns="0" rIns="0" bIns="0" rtlCol="0" anchor="t">
            <a:spAutoFit/>
          </a:bodyPr>
          <a:lstStyle/>
          <a:p>
            <a:pPr algn="l">
              <a:lnSpc>
                <a:spcPts val="4990"/>
              </a:lnSpc>
            </a:pPr>
            <a:r>
              <a:rPr lang="en-US" sz="3025">
                <a:solidFill>
                  <a:srgbClr val="000000"/>
                </a:solidFill>
                <a:latin typeface="Aktiv Grotesk Ex" panose="020B0604020203020204"/>
                <a:ea typeface="Aktiv Grotesk Ex" panose="020B0604020203020204"/>
                <a:cs typeface="Aktiv Grotesk Ex" panose="020B0604020203020204"/>
                <a:sym typeface="Aktiv Grotesk Ex" panose="020B0604020203020204"/>
              </a:rPr>
              <a:t>About The </a:t>
            </a:r>
            <a:r>
              <a:rPr lang="en-US" sz="3025">
                <a:solidFill>
                  <a:srgbClr val="000000"/>
                </a:solidFill>
                <a:latin typeface="Aktiv Grotesk Ex" panose="020B0604020203020204"/>
                <a:ea typeface="Aktiv Grotesk Ex" panose="020B0604020203020204"/>
                <a:cs typeface="Aktiv Grotesk Ex" panose="020B0604020203020204"/>
                <a:sym typeface="Aktiv Grotesk Ex" panose="020B0604020203020204"/>
              </a:rPr>
              <a:t>Infinix ZERO Flip</a:t>
            </a:r>
            <a:endParaRPr lang="en-US" sz="3025">
              <a:solidFill>
                <a:srgbClr val="000000"/>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3175"/>
              </a:lnSpc>
            </a:pPr>
            <a:r>
              <a:rPr lang="en-US" sz="1925">
                <a:solidFill>
                  <a:srgbClr val="000000"/>
                </a:solidFill>
                <a:latin typeface="Aktiv Grotesk Ex" panose="020B0604020203020204"/>
                <a:ea typeface="Aktiv Grotesk Ex" panose="020B0604020203020204"/>
                <a:cs typeface="Aktiv Grotesk Ex" panose="020B0604020203020204"/>
                <a:sym typeface="Aktiv Grotesk Ex" panose="020B0604020203020204"/>
              </a:rPr>
              <a:t>T</a:t>
            </a:r>
            <a:r>
              <a:rPr lang="en-US" sz="1925">
                <a:solidFill>
                  <a:srgbClr val="000000"/>
                </a:solidFill>
                <a:latin typeface="Aktiv Grotesk Ex" panose="020B0604020203020204"/>
                <a:ea typeface="Aktiv Grotesk Ex" panose="020B0604020203020204"/>
                <a:cs typeface="Aktiv Grotesk Ex" panose="020B0604020203020204"/>
                <a:sym typeface="Aktiv Grotesk Ex" panose="020B0604020203020204"/>
              </a:rPr>
              <a:t>he latest addition to the Infinix ZERO Series, which redefines smartphone cinematography</a:t>
            </a:r>
            <a:endParaRPr lang="en-US" sz="1925">
              <a:solidFill>
                <a:srgbClr val="000000"/>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9640386" y="3648000"/>
            <a:ext cx="8268749" cy="4843337"/>
          </a:xfrm>
          <a:prstGeom prst="rect">
            <a:avLst/>
          </a:prstGeom>
        </p:spPr>
        <p:txBody>
          <a:bodyPr lIns="0" tIns="0" rIns="0" bIns="0" rtlCol="0" anchor="t">
            <a:spAutoFit/>
          </a:bodyPr>
          <a:lstStyle/>
          <a:p>
            <a:pPr algn="l">
              <a:lnSpc>
                <a:spcPts val="2555"/>
              </a:lnSpc>
            </a:pPr>
            <a:r>
              <a:rPr lang="en-US" sz="1595">
                <a:solidFill>
                  <a:srgbClr val="000000"/>
                </a:solidFill>
                <a:latin typeface="Aktiv Grotesk Ex" panose="020B0604020203020204"/>
                <a:ea typeface="Aktiv Grotesk Ex" panose="020B0604020203020204"/>
                <a:cs typeface="Aktiv Grotesk Ex" panose="020B0604020203020204"/>
                <a:sym typeface="Aktiv Grotesk Ex" panose="020B0604020203020204"/>
              </a:rPr>
              <a:t>Launched in late August 2024, the ZERO 40 Series has been recognized as the "Pro-Level Vlog Mobile", offering users advanced tools for creating high-quality vlog content. The ZERO Flip, Infinix's first entry into the flippable segment, combines sleek design with a compact form factor to provide a superior user experience, featuring 4K ProStable video capabilities for both front and rear cameras, seamless GoPro connectivity, and impressive battery life.</a:t>
            </a:r>
            <a:endParaRPr lang="en-US" sz="1595">
              <a:solidFill>
                <a:srgbClr val="000000"/>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55"/>
              </a:lnSpc>
            </a:pPr>
          </a:p>
          <a:p>
            <a:pPr algn="l">
              <a:lnSpc>
                <a:spcPts val="2555"/>
              </a:lnSpc>
            </a:pPr>
            <a:r>
              <a:rPr lang="en-US" sz="1595">
                <a:solidFill>
                  <a:srgbClr val="000000"/>
                </a:solidFill>
                <a:latin typeface="Aktiv Grotesk Ex" panose="020B0604020203020204"/>
                <a:ea typeface="Aktiv Grotesk Ex" panose="020B0604020203020204"/>
                <a:cs typeface="Aktiv Grotesk Ex" panose="020B0604020203020204"/>
                <a:sym typeface="Aktiv Grotesk Ex" panose="020B0604020203020204"/>
              </a:rPr>
              <a:t>Inspired by the 2025 color trends from WGSN, the ZERO Flip merges style and innovation with its interactive 3D Animated Pets on a 3.64-inch Dynamic MultiView Display and customizable options like the Multifunctional Card. This device delivers a unique blend of creativity, cutting-edge technology, and sophistication, making it an exceptional choice for users seeking an immersive and refined mobile experience.</a:t>
            </a:r>
            <a:endParaRPr lang="en-US" sz="1595">
              <a:solidFill>
                <a:srgbClr val="000000"/>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55"/>
              </a:lnSpc>
            </a:pPr>
          </a:p>
        </p:txBody>
      </p:sp>
      <p:sp>
        <p:nvSpPr>
          <p:cNvPr id="10" name="TextBox 10"/>
          <p:cNvSpPr txBox="1"/>
          <p:nvPr/>
        </p:nvSpPr>
        <p:spPr>
          <a:xfrm>
            <a:off x="279804" y="7505435"/>
            <a:ext cx="6582246" cy="2299698"/>
          </a:xfrm>
          <a:prstGeom prst="rect">
            <a:avLst/>
          </a:prstGeom>
        </p:spPr>
        <p:txBody>
          <a:bodyPr lIns="0" tIns="0" rIns="0" bIns="0" rtlCol="0" anchor="t">
            <a:spAutoFit/>
          </a:bodyPr>
          <a:lstStyle/>
          <a:p>
            <a:pPr algn="just">
              <a:lnSpc>
                <a:spcPts val="9225"/>
              </a:lnSpc>
            </a:pPr>
            <a:r>
              <a:rPr lang="en-US" sz="659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GET IN</a:t>
            </a:r>
            <a:endParaRPr lang="en-US" sz="659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just">
              <a:lnSpc>
                <a:spcPts val="9225"/>
              </a:lnSpc>
            </a:pPr>
            <a:r>
              <a:rPr lang="en-US" sz="659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NOW</a:t>
            </a:r>
            <a:endParaRPr lang="en-US" sz="659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TextBox 11"/>
          <p:cNvSpPr txBox="1"/>
          <p:nvPr/>
        </p:nvSpPr>
        <p:spPr>
          <a:xfrm>
            <a:off x="14488524" y="9191625"/>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//03</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13734142" y="3966592"/>
            <a:ext cx="4020165" cy="4637945"/>
          </a:xfrm>
          <a:custGeom>
            <a:avLst/>
            <a:gdLst/>
            <a:ahLst/>
            <a:cxnLst/>
            <a:rect l="l" t="t" r="r" b="b"/>
            <a:pathLst>
              <a:path w="4020165" h="4637945">
                <a:moveTo>
                  <a:pt x="0" y="0"/>
                </a:moveTo>
                <a:lnTo>
                  <a:pt x="4020165" y="0"/>
                </a:lnTo>
                <a:lnTo>
                  <a:pt x="4020165" y="4637945"/>
                </a:lnTo>
                <a:lnTo>
                  <a:pt x="0" y="4637945"/>
                </a:lnTo>
                <a:lnTo>
                  <a:pt x="0" y="0"/>
                </a:lnTo>
                <a:close/>
              </a:path>
            </a:pathLst>
          </a:custGeom>
          <a:blipFill>
            <a:blip r:embed="rId3"/>
            <a:stretch>
              <a:fillRect l="-7125" t="-16148" r="-16342" b="-17628"/>
            </a:stretch>
          </a:blipFill>
        </p:spPr>
      </p:sp>
      <p:sp>
        <p:nvSpPr>
          <p:cNvPr id="5" name="Freeform 5"/>
          <p:cNvSpPr/>
          <p:nvPr/>
        </p:nvSpPr>
        <p:spPr>
          <a:xfrm>
            <a:off x="-7705364" y="-9926016"/>
            <a:ext cx="15927717" cy="15569344"/>
          </a:xfrm>
          <a:custGeom>
            <a:avLst/>
            <a:gdLst/>
            <a:ahLst/>
            <a:cxnLst/>
            <a:rect l="l" t="t" r="r" b="b"/>
            <a:pathLst>
              <a:path w="15927717" h="15569344">
                <a:moveTo>
                  <a:pt x="0" y="0"/>
                </a:moveTo>
                <a:lnTo>
                  <a:pt x="15927717" y="0"/>
                </a:lnTo>
                <a:lnTo>
                  <a:pt x="15927717" y="15569343"/>
                </a:lnTo>
                <a:lnTo>
                  <a:pt x="0" y="15569343"/>
                </a:lnTo>
                <a:lnTo>
                  <a:pt x="0" y="0"/>
                </a:lnTo>
                <a:close/>
              </a:path>
            </a:pathLst>
          </a:custGeom>
          <a:blipFill>
            <a:blip r:embed="rId4"/>
            <a:stretch>
              <a:fillRect/>
            </a:stretch>
          </a:blipFill>
        </p:spPr>
      </p:sp>
      <p:sp>
        <p:nvSpPr>
          <p:cNvPr id="6" name="TextBox 6"/>
          <p:cNvSpPr txBox="1"/>
          <p:nvPr/>
        </p:nvSpPr>
        <p:spPr>
          <a:xfrm>
            <a:off x="1028700" y="1051463"/>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//30</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7" name="TextBox 7"/>
          <p:cNvSpPr txBox="1"/>
          <p:nvPr/>
        </p:nvSpPr>
        <p:spPr>
          <a:xfrm>
            <a:off x="1028700" y="2302287"/>
            <a:ext cx="10671782" cy="502920"/>
          </a:xfrm>
          <a:prstGeom prst="rect">
            <a:avLst/>
          </a:prstGeom>
        </p:spPr>
        <p:txBody>
          <a:bodyPr lIns="0" tIns="0" rIns="0" bIns="0" rtlCol="0" anchor="t">
            <a:spAutoFit/>
          </a:bodyPr>
          <a:lstStyle/>
          <a:p>
            <a:pPr marL="0" lvl="0" indent="0" algn="l">
              <a:lnSpc>
                <a:spcPts val="3960"/>
              </a:lnSpc>
              <a:spcBef>
                <a:spcPct val="0"/>
              </a:spcBef>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AI Media Creation</a:t>
            </a: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 </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Freeform 8"/>
          <p:cNvSpPr/>
          <p:nvPr/>
        </p:nvSpPr>
        <p:spPr>
          <a:xfrm>
            <a:off x="12745972" y="4561806"/>
            <a:ext cx="14679165" cy="14348884"/>
          </a:xfrm>
          <a:custGeom>
            <a:avLst/>
            <a:gdLst/>
            <a:ahLst/>
            <a:cxnLst/>
            <a:rect l="l" t="t" r="r" b="b"/>
            <a:pathLst>
              <a:path w="14679165" h="14348884">
                <a:moveTo>
                  <a:pt x="0" y="0"/>
                </a:moveTo>
                <a:lnTo>
                  <a:pt x="14679165" y="0"/>
                </a:lnTo>
                <a:lnTo>
                  <a:pt x="14679165" y="14348884"/>
                </a:lnTo>
                <a:lnTo>
                  <a:pt x="0" y="14348884"/>
                </a:lnTo>
                <a:lnTo>
                  <a:pt x="0" y="0"/>
                </a:lnTo>
                <a:close/>
              </a:path>
            </a:pathLst>
          </a:custGeom>
          <a:blipFill>
            <a:blip r:embed="rId4"/>
            <a:stretch>
              <a:fillRect/>
            </a:stretch>
          </a:blipFill>
        </p:spPr>
      </p:sp>
      <p:grpSp>
        <p:nvGrpSpPr>
          <p:cNvPr id="9" name="Group 9"/>
          <p:cNvGrpSpPr/>
          <p:nvPr/>
        </p:nvGrpSpPr>
        <p:grpSpPr>
          <a:xfrm rot="0">
            <a:off x="9449855" y="4165728"/>
            <a:ext cx="4171133" cy="4239672"/>
            <a:chOff x="0" y="0"/>
            <a:chExt cx="5561511" cy="5652896"/>
          </a:xfrm>
        </p:grpSpPr>
        <p:sp>
          <p:nvSpPr>
            <p:cNvPr id="10" name="TextBox 10"/>
            <p:cNvSpPr txBox="1"/>
            <p:nvPr/>
          </p:nvSpPr>
          <p:spPr>
            <a:xfrm>
              <a:off x="0" y="-47625"/>
              <a:ext cx="5561511" cy="96710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AI WALLPAPER</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Only for You</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1" name="TextBox 11"/>
            <p:cNvSpPr txBox="1"/>
            <p:nvPr/>
          </p:nvSpPr>
          <p:spPr>
            <a:xfrm>
              <a:off x="0" y="1453091"/>
              <a:ext cx="5561511" cy="710988"/>
            </a:xfrm>
            <a:prstGeom prst="rect">
              <a:avLst/>
            </a:prstGeom>
          </p:spPr>
          <p:txBody>
            <a:bodyPr lIns="0" tIns="0" rIns="0" bIns="0" rtlCol="0" anchor="t">
              <a:spAutoFit/>
            </a:bodyPr>
            <a:lstStyle/>
            <a:p>
              <a:pPr marL="0" lvl="0" indent="0" algn="l">
                <a:lnSpc>
                  <a:spcPts val="2240"/>
                </a:lnSpc>
              </a:pPr>
              <a:r>
                <a:rPr lang="en-US" sz="1600">
                  <a:solidFill>
                    <a:srgbClr val="FEFEFE"/>
                  </a:solidFill>
                  <a:latin typeface="Open Sauce Light" panose="00000400000000000000"/>
                  <a:ea typeface="Open Sauce Light" panose="00000400000000000000"/>
                  <a:cs typeface="Open Sauce Light" panose="00000400000000000000"/>
                  <a:sym typeface="Open Sauce Light" panose="00000400000000000000"/>
                </a:rPr>
                <a:t>Steps: Settings&gt;Personalization&gt;Al Wallpaper Generator</a:t>
              </a:r>
              <a:endParaRPr lang="en-US" sz="1600">
                <a:solidFill>
                  <a:srgbClr val="FEFEFE"/>
                </a:solidFill>
                <a:latin typeface="Open Sauce Light" panose="00000400000000000000"/>
                <a:ea typeface="Open Sauce Light" panose="00000400000000000000"/>
                <a:cs typeface="Open Sauce Light" panose="00000400000000000000"/>
                <a:sym typeface="Open Sauce Light" panose="00000400000000000000"/>
              </a:endParaRPr>
            </a:p>
          </p:txBody>
        </p:sp>
        <p:sp>
          <p:nvSpPr>
            <p:cNvPr id="12" name="TextBox 12"/>
            <p:cNvSpPr txBox="1"/>
            <p:nvPr/>
          </p:nvSpPr>
          <p:spPr>
            <a:xfrm>
              <a:off x="0" y="2742056"/>
              <a:ext cx="5561511" cy="2910839"/>
            </a:xfrm>
            <a:prstGeom prst="rect">
              <a:avLst/>
            </a:prstGeom>
          </p:spPr>
          <p:txBody>
            <a:bodyPr lIns="0" tIns="0" rIns="0" bIns="0" rtlCol="0" anchor="t">
              <a:spAutoFit/>
            </a:bodyPr>
            <a:lstStyle/>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Simply input a text description or upload an image, Al Wallpaper feature will automatically generate personalized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wallpapers that match your selection.</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520"/>
                </a:lnSpc>
                <a:spcBef>
                  <a:spcPct val="0"/>
                </a:spcBef>
              </a:pPr>
            </a:p>
          </p:txBody>
        </p:sp>
      </p:grpSp>
      <p:sp>
        <p:nvSpPr>
          <p:cNvPr id="13" name="Freeform 13"/>
          <p:cNvSpPr/>
          <p:nvPr/>
        </p:nvSpPr>
        <p:spPr>
          <a:xfrm>
            <a:off x="698077" y="3966592"/>
            <a:ext cx="4323265" cy="4637945"/>
          </a:xfrm>
          <a:custGeom>
            <a:avLst/>
            <a:gdLst/>
            <a:ahLst/>
            <a:cxnLst/>
            <a:rect l="l" t="t" r="r" b="b"/>
            <a:pathLst>
              <a:path w="4323265" h="4637945">
                <a:moveTo>
                  <a:pt x="0" y="0"/>
                </a:moveTo>
                <a:lnTo>
                  <a:pt x="4323265" y="0"/>
                </a:lnTo>
                <a:lnTo>
                  <a:pt x="4323265" y="4637945"/>
                </a:lnTo>
                <a:lnTo>
                  <a:pt x="0" y="4637945"/>
                </a:lnTo>
                <a:lnTo>
                  <a:pt x="0" y="0"/>
                </a:lnTo>
                <a:close/>
              </a:path>
            </a:pathLst>
          </a:custGeom>
          <a:blipFill>
            <a:blip r:embed="rId5"/>
            <a:stretch>
              <a:fillRect l="-5744" t="-15246" r="-7098" b="-16237"/>
            </a:stretch>
          </a:blipFill>
        </p:spPr>
      </p:sp>
      <p:sp>
        <p:nvSpPr>
          <p:cNvPr id="14" name="TextBox 14"/>
          <p:cNvSpPr txBox="1"/>
          <p:nvPr/>
        </p:nvSpPr>
        <p:spPr>
          <a:xfrm>
            <a:off x="5235767" y="4118103"/>
            <a:ext cx="3908233" cy="737235"/>
          </a:xfrm>
          <a:prstGeom prst="rect">
            <a:avLst/>
          </a:prstGeom>
        </p:spPr>
        <p:txBody>
          <a:bodyPr lIns="0" tIns="0" rIns="0" bIns="0" rtlCol="0" anchor="t">
            <a:spAutoFit/>
          </a:bodyPr>
          <a:lstStyle/>
          <a:p>
            <a:pPr algn="l">
              <a:lnSpc>
                <a:spcPts val="2940"/>
              </a:lnSpc>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ANY QUESTIONS?</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940"/>
              </a:lnSpc>
              <a:spcBef>
                <a:spcPct val="0"/>
              </a:spcBef>
            </a:pPr>
            <a:r>
              <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ASK AI</a:t>
            </a:r>
            <a:endParaRPr lang="en-US" sz="2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5235767" y="5170187"/>
            <a:ext cx="3908233" cy="3135630"/>
          </a:xfrm>
          <a:prstGeom prst="rect">
            <a:avLst/>
          </a:prstGeom>
        </p:spPr>
        <p:txBody>
          <a:bodyPr lIns="0" tIns="0" rIns="0" bIns="0" rtlCol="0" anchor="t">
            <a:spAutoFit/>
          </a:bodyPr>
          <a:lstStyle/>
          <a:p>
            <a:pPr algn="l">
              <a:lnSpc>
                <a:spcPts val="2520"/>
              </a:lnSpc>
            </a:pPr>
          </a:p>
          <a:p>
            <a:pPr algn="l">
              <a:lnSpc>
                <a:spcPts val="2520"/>
              </a:lnSpc>
            </a:pPr>
          </a:p>
          <a:p>
            <a:pPr algn="l">
              <a:lnSpc>
                <a:spcPts val="2520"/>
              </a:lnSpc>
            </a:pPr>
          </a:p>
          <a:p>
            <a:pPr marL="0" lvl="0" indent="0"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As the first batch smartphone manufacturer to integrate Google Gemini, we rapidly bring large model capabilities to smartphones, offering users a more intelligent mobile experience.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6397142" y="-967976"/>
            <a:ext cx="13095413" cy="14734642"/>
          </a:xfrm>
          <a:custGeom>
            <a:avLst/>
            <a:gdLst/>
            <a:ahLst/>
            <a:cxnLst/>
            <a:rect l="l" t="t" r="r" b="b"/>
            <a:pathLst>
              <a:path w="13095413" h="14734642">
                <a:moveTo>
                  <a:pt x="0" y="0"/>
                </a:moveTo>
                <a:lnTo>
                  <a:pt x="13095413" y="0"/>
                </a:lnTo>
                <a:lnTo>
                  <a:pt x="13095413" y="14734642"/>
                </a:lnTo>
                <a:lnTo>
                  <a:pt x="0" y="14734642"/>
                </a:lnTo>
                <a:lnTo>
                  <a:pt x="0" y="0"/>
                </a:lnTo>
                <a:close/>
              </a:path>
            </a:pathLst>
          </a:custGeom>
          <a:blipFill>
            <a:blip r:embed="rId2"/>
            <a:stretch>
              <a:fillRect/>
            </a:stretch>
          </a:blipFill>
        </p:spPr>
      </p:sp>
      <p:sp>
        <p:nvSpPr>
          <p:cNvPr id="4" name="Freeform 4"/>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sp>
        <p:nvSpPr>
          <p:cNvPr id="5" name="Freeform 5"/>
          <p:cNvSpPr/>
          <p:nvPr/>
        </p:nvSpPr>
        <p:spPr>
          <a:xfrm>
            <a:off x="11153714" y="-1830255"/>
            <a:ext cx="9182259" cy="8229600"/>
          </a:xfrm>
          <a:custGeom>
            <a:avLst/>
            <a:gdLst/>
            <a:ahLst/>
            <a:cxnLst/>
            <a:rect l="l" t="t" r="r" b="b"/>
            <a:pathLst>
              <a:path w="9182259" h="8229600">
                <a:moveTo>
                  <a:pt x="0" y="0"/>
                </a:moveTo>
                <a:lnTo>
                  <a:pt x="9182259" y="0"/>
                </a:lnTo>
                <a:lnTo>
                  <a:pt x="9182259" y="8229600"/>
                </a:lnTo>
                <a:lnTo>
                  <a:pt x="0" y="8229600"/>
                </a:lnTo>
                <a:lnTo>
                  <a:pt x="0" y="0"/>
                </a:lnTo>
                <a:close/>
              </a:path>
            </a:pathLst>
          </a:custGeom>
          <a:blipFill>
            <a:blip r:embed="rId4"/>
            <a:stretch>
              <a:fillRect/>
            </a:stretch>
          </a:blipFill>
        </p:spPr>
      </p:sp>
      <p:sp>
        <p:nvSpPr>
          <p:cNvPr id="6" name="Freeform 6"/>
          <p:cNvSpPr/>
          <p:nvPr/>
        </p:nvSpPr>
        <p:spPr>
          <a:xfrm>
            <a:off x="14553501" y="4904832"/>
            <a:ext cx="2137396" cy="1470536"/>
          </a:xfrm>
          <a:custGeom>
            <a:avLst/>
            <a:gdLst/>
            <a:ahLst/>
            <a:cxnLst/>
            <a:rect l="l" t="t" r="r" b="b"/>
            <a:pathLst>
              <a:path w="2137396" h="1470536">
                <a:moveTo>
                  <a:pt x="0" y="0"/>
                </a:moveTo>
                <a:lnTo>
                  <a:pt x="2137396" y="0"/>
                </a:lnTo>
                <a:lnTo>
                  <a:pt x="2137396" y="1470536"/>
                </a:lnTo>
                <a:lnTo>
                  <a:pt x="0" y="1470536"/>
                </a:lnTo>
                <a:lnTo>
                  <a:pt x="0" y="0"/>
                </a:lnTo>
                <a:close/>
              </a:path>
            </a:pathLst>
          </a:custGeom>
          <a:blipFill>
            <a:blip r:embed="rId5"/>
            <a:stretch>
              <a:fillRect l="-647090" t="-505031" r="-19923" b="-51675"/>
            </a:stretch>
          </a:blipFill>
        </p:spPr>
      </p:sp>
      <p:sp>
        <p:nvSpPr>
          <p:cNvPr id="7" name="Freeform 7"/>
          <p:cNvSpPr/>
          <p:nvPr/>
        </p:nvSpPr>
        <p:spPr>
          <a:xfrm>
            <a:off x="8336808" y="4779778"/>
            <a:ext cx="1602300" cy="1839081"/>
          </a:xfrm>
          <a:custGeom>
            <a:avLst/>
            <a:gdLst/>
            <a:ahLst/>
            <a:cxnLst/>
            <a:rect l="l" t="t" r="r" b="b"/>
            <a:pathLst>
              <a:path w="1602300" h="1839081">
                <a:moveTo>
                  <a:pt x="0" y="0"/>
                </a:moveTo>
                <a:lnTo>
                  <a:pt x="1602300" y="0"/>
                </a:lnTo>
                <a:lnTo>
                  <a:pt x="1602300" y="1839081"/>
                </a:lnTo>
                <a:lnTo>
                  <a:pt x="0" y="1839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rot="0">
            <a:off x="5190466" y="1028700"/>
            <a:ext cx="215196" cy="8229600"/>
            <a:chOff x="0" y="0"/>
            <a:chExt cx="286927" cy="10972800"/>
          </a:xfrm>
        </p:grpSpPr>
        <p:sp>
          <p:nvSpPr>
            <p:cNvPr id="9" name="AutoShape 9"/>
            <p:cNvSpPr/>
            <p:nvPr/>
          </p:nvSpPr>
          <p:spPr>
            <a:xfrm>
              <a:off x="128647" y="0"/>
              <a:ext cx="29633" cy="10972800"/>
            </a:xfrm>
            <a:prstGeom prst="rect">
              <a:avLst/>
            </a:prstGeom>
            <a:solidFill>
              <a:srgbClr val="FFFFFF"/>
            </a:solidFill>
          </p:spPr>
        </p:sp>
        <p:sp>
          <p:nvSpPr>
            <p:cNvPr id="10" name="AutoShape 10"/>
            <p:cNvSpPr/>
            <p:nvPr/>
          </p:nvSpPr>
          <p:spPr>
            <a:xfrm rot="-5400000">
              <a:off x="-163156" y="163156"/>
              <a:ext cx="613239" cy="286927"/>
            </a:xfrm>
            <a:prstGeom prst="rect">
              <a:avLst/>
            </a:prstGeom>
            <a:solidFill>
              <a:srgbClr val="FFFFFF"/>
            </a:solidFill>
          </p:spPr>
        </p:sp>
      </p:grpSp>
      <p:sp>
        <p:nvSpPr>
          <p:cNvPr id="11" name="Freeform 11"/>
          <p:cNvSpPr/>
          <p:nvPr/>
        </p:nvSpPr>
        <p:spPr>
          <a:xfrm>
            <a:off x="5988594" y="4779778"/>
            <a:ext cx="2081514" cy="4523241"/>
          </a:xfrm>
          <a:custGeom>
            <a:avLst/>
            <a:gdLst/>
            <a:ahLst/>
            <a:cxnLst/>
            <a:rect l="l" t="t" r="r" b="b"/>
            <a:pathLst>
              <a:path w="2081514" h="4523241">
                <a:moveTo>
                  <a:pt x="0" y="0"/>
                </a:moveTo>
                <a:lnTo>
                  <a:pt x="2081514" y="0"/>
                </a:lnTo>
                <a:lnTo>
                  <a:pt x="2081514" y="4523241"/>
                </a:lnTo>
                <a:lnTo>
                  <a:pt x="0" y="4523241"/>
                </a:lnTo>
                <a:lnTo>
                  <a:pt x="0" y="0"/>
                </a:lnTo>
                <a:close/>
              </a:path>
            </a:pathLst>
          </a:custGeom>
          <a:blipFill>
            <a:blip r:embed="rId8"/>
            <a:stretch>
              <a:fillRect/>
            </a:stretch>
          </a:blipFill>
        </p:spPr>
      </p:sp>
      <p:sp>
        <p:nvSpPr>
          <p:cNvPr id="12" name="Freeform 12"/>
          <p:cNvSpPr/>
          <p:nvPr/>
        </p:nvSpPr>
        <p:spPr>
          <a:xfrm>
            <a:off x="10965168" y="4904832"/>
            <a:ext cx="3321634" cy="1494513"/>
          </a:xfrm>
          <a:custGeom>
            <a:avLst/>
            <a:gdLst/>
            <a:ahLst/>
            <a:cxnLst/>
            <a:rect l="l" t="t" r="r" b="b"/>
            <a:pathLst>
              <a:path w="3321634" h="1494513">
                <a:moveTo>
                  <a:pt x="0" y="0"/>
                </a:moveTo>
                <a:lnTo>
                  <a:pt x="3321633" y="0"/>
                </a:lnTo>
                <a:lnTo>
                  <a:pt x="3321633" y="1494513"/>
                </a:lnTo>
                <a:lnTo>
                  <a:pt x="0" y="1494513"/>
                </a:lnTo>
                <a:lnTo>
                  <a:pt x="0" y="0"/>
                </a:lnTo>
                <a:close/>
              </a:path>
            </a:pathLst>
          </a:custGeom>
          <a:blipFill>
            <a:blip r:embed="rId9"/>
            <a:stretch>
              <a:fillRect/>
            </a:stretch>
          </a:blipFill>
        </p:spPr>
      </p:sp>
      <p:sp>
        <p:nvSpPr>
          <p:cNvPr id="13" name="TextBox 13"/>
          <p:cNvSpPr txBox="1"/>
          <p:nvPr/>
        </p:nvSpPr>
        <p:spPr>
          <a:xfrm>
            <a:off x="10965168" y="6738829"/>
            <a:ext cx="5725730" cy="2519471"/>
          </a:xfrm>
          <a:prstGeom prst="rect">
            <a:avLst/>
          </a:prstGeom>
        </p:spPr>
        <p:txBody>
          <a:bodyPr lIns="0" tIns="0" rIns="0" bIns="0" rtlCol="0" anchor="t">
            <a:spAutoFit/>
          </a:bodyPr>
          <a:lstStyle/>
          <a:p>
            <a:pPr algn="l">
              <a:lnSpc>
                <a:spcPts val="2880"/>
              </a:lnSpc>
              <a:spcBef>
                <a:spcPct val="0"/>
              </a:spcBef>
            </a:pP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a:t>
            </a: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 JBL Joint Tuning -</a:t>
            </a:r>
            <a:endPar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880"/>
              </a:lnSpc>
              <a:spcBef>
                <a:spcPct val="0"/>
              </a:spcBef>
            </a:pP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Exceptional Sound Quality</a:t>
            </a:r>
            <a:endPar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880"/>
              </a:lnSpc>
              <a:spcBef>
                <a:spcPct val="0"/>
              </a:spcBef>
            </a:pPr>
          </a:p>
          <a:p>
            <a:pPr algn="l">
              <a:lnSpc>
                <a:spcPts val="2880"/>
              </a:lnSpc>
              <a:spcBef>
                <a:spcPct val="0"/>
              </a:spcBef>
            </a:pPr>
            <a:r>
              <a:rPr lang="en-US" sz="206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dual speaker design, developed in collaboration with JBL engineers, delivers immersive sound that brings your audio experience to life.</a:t>
            </a:r>
            <a:endParaRPr lang="en-US" sz="206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5988594" y="1631839"/>
            <a:ext cx="4768234" cy="2881421"/>
          </a:xfrm>
          <a:prstGeom prst="rect">
            <a:avLst/>
          </a:prstGeom>
        </p:spPr>
        <p:txBody>
          <a:bodyPr lIns="0" tIns="0" rIns="0" bIns="0" rtlCol="0" anchor="t">
            <a:spAutoFit/>
          </a:bodyPr>
          <a:lstStyle/>
          <a:p>
            <a:pPr algn="l">
              <a:lnSpc>
                <a:spcPts val="2880"/>
              </a:lnSpc>
            </a:pP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1. Say Goodbye to Physical Cards and Hello to NFC!</a:t>
            </a:r>
            <a:endPar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880"/>
              </a:lnSpc>
            </a:pPr>
          </a:p>
          <a:p>
            <a:pPr algn="l">
              <a:lnSpc>
                <a:spcPts val="2880"/>
              </a:lnSpc>
              <a:spcBef>
                <a:spcPct val="0"/>
              </a:spcBef>
            </a:pPr>
            <a:r>
              <a:rPr lang="en-US" sz="2060">
                <a:solidFill>
                  <a:srgbClr val="FEFEFE"/>
                </a:solidFill>
                <a:latin typeface="Aktiv Grotesk Ex" panose="020B0604020203020204"/>
                <a:ea typeface="Aktiv Grotesk Ex" panose="020B0604020203020204"/>
                <a:cs typeface="Aktiv Grotesk Ex" panose="020B0604020203020204"/>
                <a:sym typeface="Aktiv Grotesk Ex" panose="020B0604020203020204"/>
              </a:rPr>
              <a:t>With NFC, you can leave your physical wallet behind and avoid the worry of losing your cards, providing you with greater security and peace of mind.</a:t>
            </a:r>
            <a:endParaRPr lang="en-US" sz="206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5" name="TextBox 15"/>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//31</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6" name="TextBox 16"/>
          <p:cNvSpPr txBox="1"/>
          <p:nvPr/>
        </p:nvSpPr>
        <p:spPr>
          <a:xfrm>
            <a:off x="1028700" y="6437445"/>
            <a:ext cx="4161766" cy="1813560"/>
          </a:xfrm>
          <a:prstGeom prst="rect">
            <a:avLst/>
          </a:prstGeom>
        </p:spPr>
        <p:txBody>
          <a:bodyPr lIns="0" tIns="0" rIns="0" bIns="0" rtlCol="0" anchor="t">
            <a:spAutoFit/>
          </a:bodyPr>
          <a:lstStyle/>
          <a:p>
            <a:pPr algn="l">
              <a:lnSpc>
                <a:spcPts val="3960"/>
              </a:lnSpc>
            </a:pPr>
            <a:r>
              <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AI Life</a:t>
            </a:r>
            <a:endParaRPr lang="en-US" sz="3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3960"/>
              </a:lnSpc>
            </a:pPr>
          </a:p>
          <a:p>
            <a:pPr marL="0" lvl="0" indent="0" algn="l">
              <a:lnSpc>
                <a:spcPts val="3300"/>
              </a:lnSpc>
              <a:spcBef>
                <a:spcPct val="0"/>
              </a:spcBef>
            </a:pPr>
            <a:r>
              <a:rPr lang="en-US" sz="3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Smart Tech, Effortless Living</a:t>
            </a:r>
            <a:endParaRPr lang="en-US" sz="3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7" name="TextBox 17"/>
          <p:cNvSpPr txBox="1"/>
          <p:nvPr/>
        </p:nvSpPr>
        <p:spPr>
          <a:xfrm>
            <a:off x="10965168" y="1631839"/>
            <a:ext cx="6294132" cy="2881421"/>
          </a:xfrm>
          <a:prstGeom prst="rect">
            <a:avLst/>
          </a:prstGeom>
        </p:spPr>
        <p:txBody>
          <a:bodyPr lIns="0" tIns="0" rIns="0" bIns="0" rtlCol="0" anchor="t">
            <a:spAutoFit/>
          </a:bodyPr>
          <a:lstStyle/>
          <a:p>
            <a:pPr algn="l">
              <a:lnSpc>
                <a:spcPts val="2880"/>
              </a:lnSpc>
              <a:spcBef>
                <a:spcPct val="0"/>
              </a:spcBef>
            </a:pP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2. </a:t>
            </a: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AOD - Instant Information </a:t>
            </a:r>
            <a:endPar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880"/>
              </a:lnSpc>
              <a:spcBef>
                <a:spcPct val="0"/>
              </a:spcBef>
            </a:pPr>
            <a:r>
              <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Just at a Glance</a:t>
            </a:r>
            <a:endParaRPr lang="en-US" sz="206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880"/>
              </a:lnSpc>
              <a:spcBef>
                <a:spcPct val="0"/>
              </a:spcBef>
            </a:pPr>
          </a:p>
          <a:p>
            <a:pPr algn="l">
              <a:lnSpc>
                <a:spcPts val="2880"/>
              </a:lnSpc>
              <a:spcBef>
                <a:spcPct val="0"/>
              </a:spcBef>
            </a:pPr>
            <a:r>
              <a:rPr lang="en-US" sz="2060">
                <a:solidFill>
                  <a:srgbClr val="FEFEFE"/>
                </a:solidFill>
                <a:latin typeface="Aktiv Grotesk Ex" panose="020B0604020203020204"/>
                <a:ea typeface="Aktiv Grotesk Ex" panose="020B0604020203020204"/>
                <a:cs typeface="Aktiv Grotesk Ex" panose="020B0604020203020204"/>
                <a:sym typeface="Aktiv Grotesk Ex" panose="020B0604020203020204"/>
              </a:rPr>
              <a:t>Place the phone horizontally for charging, and important information such as time and weather will automatically display. This lets you view key details at a glance without needing to access your phone physically.</a:t>
            </a:r>
            <a:endParaRPr lang="en-US" sz="206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Freeform 4"/>
          <p:cNvSpPr/>
          <p:nvPr/>
        </p:nvSpPr>
        <p:spPr>
          <a:xfrm>
            <a:off x="7603015" y="2939327"/>
            <a:ext cx="9154714" cy="4726482"/>
          </a:xfrm>
          <a:custGeom>
            <a:avLst/>
            <a:gdLst/>
            <a:ahLst/>
            <a:cxnLst/>
            <a:rect l="l" t="t" r="r" b="b"/>
            <a:pathLst>
              <a:path w="9154714" h="4726482">
                <a:moveTo>
                  <a:pt x="0" y="0"/>
                </a:moveTo>
                <a:lnTo>
                  <a:pt x="9154714" y="0"/>
                </a:lnTo>
                <a:lnTo>
                  <a:pt x="9154714" y="4726481"/>
                </a:lnTo>
                <a:lnTo>
                  <a:pt x="0" y="4726481"/>
                </a:lnTo>
                <a:lnTo>
                  <a:pt x="0" y="0"/>
                </a:lnTo>
                <a:close/>
              </a:path>
            </a:pathLst>
          </a:custGeom>
          <a:blipFill>
            <a:blip r:embed="rId3"/>
            <a:stretch>
              <a:fillRect l="-108031" r="-247336"/>
            </a:stretch>
          </a:blipFill>
        </p:spPr>
      </p:sp>
      <p:sp>
        <p:nvSpPr>
          <p:cNvPr id="5" name="Freeform 5"/>
          <p:cNvSpPr/>
          <p:nvPr/>
        </p:nvSpPr>
        <p:spPr>
          <a:xfrm>
            <a:off x="7239974" y="2201009"/>
            <a:ext cx="8806456" cy="5884982"/>
          </a:xfrm>
          <a:custGeom>
            <a:avLst/>
            <a:gdLst/>
            <a:ahLst/>
            <a:cxnLst/>
            <a:rect l="l" t="t" r="r" b="b"/>
            <a:pathLst>
              <a:path w="8806456" h="5884982">
                <a:moveTo>
                  <a:pt x="0" y="0"/>
                </a:moveTo>
                <a:lnTo>
                  <a:pt x="8806456" y="0"/>
                </a:lnTo>
                <a:lnTo>
                  <a:pt x="8806456" y="5884982"/>
                </a:lnTo>
                <a:lnTo>
                  <a:pt x="0" y="5884982"/>
                </a:lnTo>
                <a:lnTo>
                  <a:pt x="0" y="0"/>
                </a:lnTo>
                <a:close/>
              </a:path>
            </a:pathLst>
          </a:custGeom>
          <a:blipFill>
            <a:blip r:embed="rId4"/>
            <a:stretch>
              <a:fillRect/>
            </a:stretch>
          </a:blipFill>
        </p:spPr>
      </p:sp>
      <p:sp>
        <p:nvSpPr>
          <p:cNvPr id="6" name="TextBox 6"/>
          <p:cNvSpPr txBox="1"/>
          <p:nvPr/>
        </p:nvSpPr>
        <p:spPr>
          <a:xfrm>
            <a:off x="1028700" y="6516891"/>
            <a:ext cx="3518099" cy="974724"/>
          </a:xfrm>
          <a:prstGeom prst="rect">
            <a:avLst/>
          </a:prstGeom>
        </p:spPr>
        <p:txBody>
          <a:bodyPr lIns="0" tIns="0" rIns="0" bIns="0" rtlCol="0" anchor="t">
            <a:spAutoFit/>
          </a:bodyPr>
          <a:lstStyle/>
          <a:p>
            <a:pPr algn="l">
              <a:lnSpc>
                <a:spcPts val="2600"/>
              </a:lnSpc>
            </a:pPr>
            <a:r>
              <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Get Android 16 update and 3 years of Android security patch updates</a:t>
            </a:r>
            <a:endPar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7" name="TextBox 7"/>
          <p:cNvSpPr txBox="1"/>
          <p:nvPr/>
        </p:nvSpPr>
        <p:spPr>
          <a:xfrm>
            <a:off x="1028700" y="2862060"/>
            <a:ext cx="4838700" cy="3025141"/>
          </a:xfrm>
          <a:prstGeom prst="rect">
            <a:avLst/>
          </a:prstGeom>
        </p:spPr>
        <p:txBody>
          <a:bodyPr lIns="0" tIns="0" rIns="0" bIns="0" rtlCol="0" anchor="t">
            <a:spAutoFit/>
          </a:bodyPr>
          <a:lstStyle/>
          <a:p>
            <a:pPr marL="0" lvl="0" indent="0" algn="l">
              <a:lnSpc>
                <a:spcPts val="7920"/>
              </a:lnSpc>
            </a:pPr>
            <a:r>
              <a:rPr lang="en-US" sz="7200">
                <a:solidFill>
                  <a:srgbClr val="FFFFFF"/>
                </a:solidFill>
                <a:latin typeface="Aktiv Grotesk Ex" panose="020B0604020203020204"/>
                <a:ea typeface="Aktiv Grotesk Ex" panose="020B0604020203020204"/>
                <a:cs typeface="Aktiv Grotesk Ex" panose="020B0604020203020204"/>
                <a:sym typeface="Aktiv Grotesk Ex" panose="020B0604020203020204"/>
              </a:rPr>
              <a:t>Android Update Policy</a:t>
            </a:r>
            <a:endParaRPr lang="en-US" sz="72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15578855" y="9191625"/>
            <a:ext cx="1852613"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//32</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73092" y="-911948"/>
            <a:ext cx="19434183" cy="11198948"/>
          </a:xfrm>
          <a:custGeom>
            <a:avLst/>
            <a:gdLst/>
            <a:ahLst/>
            <a:cxnLst/>
            <a:rect l="l" t="t" r="r" b="b"/>
            <a:pathLst>
              <a:path w="19434183" h="11198948">
                <a:moveTo>
                  <a:pt x="0" y="0"/>
                </a:moveTo>
                <a:lnTo>
                  <a:pt x="19434184" y="0"/>
                </a:lnTo>
                <a:lnTo>
                  <a:pt x="19434184" y="11198948"/>
                </a:lnTo>
                <a:lnTo>
                  <a:pt x="0" y="11198948"/>
                </a:lnTo>
                <a:lnTo>
                  <a:pt x="0" y="0"/>
                </a:lnTo>
                <a:close/>
              </a:path>
            </a:pathLst>
          </a:custGeom>
          <a:blipFill>
            <a:blip r:embed="rId1"/>
            <a:stretch>
              <a:fillRect/>
            </a:stretch>
          </a:blipFill>
        </p:spPr>
      </p:sp>
      <p:sp>
        <p:nvSpPr>
          <p:cNvPr id="3" name="TextBox 3"/>
          <p:cNvSpPr txBox="1"/>
          <p:nvPr/>
        </p:nvSpPr>
        <p:spPr>
          <a:xfrm>
            <a:off x="0" y="3463464"/>
            <a:ext cx="7619811" cy="2095304"/>
          </a:xfrm>
          <a:prstGeom prst="rect">
            <a:avLst/>
          </a:prstGeom>
        </p:spPr>
        <p:txBody>
          <a:bodyPr lIns="0" tIns="0" rIns="0" bIns="0" rtlCol="0" anchor="t">
            <a:spAutoFit/>
          </a:bodyPr>
          <a:lstStyle/>
          <a:p>
            <a:pPr algn="ctr">
              <a:lnSpc>
                <a:spcPts val="7885"/>
              </a:lnSpc>
              <a:spcBef>
                <a:spcPct val="0"/>
              </a:spcBef>
            </a:pPr>
            <a:r>
              <a:rPr lang="en-US" sz="5630">
                <a:solidFill>
                  <a:srgbClr val="FFFFFF"/>
                </a:solidFill>
                <a:latin typeface="Infinix Display"/>
                <a:ea typeface="Infinix Display"/>
                <a:cs typeface="Infinix Display"/>
                <a:sym typeface="Infinix Display"/>
              </a:rPr>
              <a:t>USAGE SCENARIOS</a:t>
            </a:r>
            <a:endParaRPr lang="en-US" sz="5630">
              <a:solidFill>
                <a:srgbClr val="FFFFFF"/>
              </a:solidFill>
              <a:latin typeface="Infinix Display"/>
              <a:ea typeface="Infinix Display"/>
              <a:cs typeface="Infinix Display"/>
              <a:sym typeface="Infinix Display"/>
            </a:endParaRPr>
          </a:p>
        </p:txBody>
      </p:sp>
      <p:sp>
        <p:nvSpPr>
          <p:cNvPr id="4" name="Freeform 4"/>
          <p:cNvSpPr/>
          <p:nvPr/>
        </p:nvSpPr>
        <p:spPr>
          <a:xfrm>
            <a:off x="8313294" y="5558767"/>
            <a:ext cx="3181704" cy="5509003"/>
          </a:xfrm>
          <a:custGeom>
            <a:avLst/>
            <a:gdLst/>
            <a:ahLst/>
            <a:cxnLst/>
            <a:rect l="l" t="t" r="r" b="b"/>
            <a:pathLst>
              <a:path w="3181704" h="5509003">
                <a:moveTo>
                  <a:pt x="0" y="0"/>
                </a:moveTo>
                <a:lnTo>
                  <a:pt x="3181704" y="0"/>
                </a:lnTo>
                <a:lnTo>
                  <a:pt x="3181704" y="5509003"/>
                </a:lnTo>
                <a:lnTo>
                  <a:pt x="0" y="5509003"/>
                </a:lnTo>
                <a:lnTo>
                  <a:pt x="0" y="0"/>
                </a:lnTo>
                <a:close/>
              </a:path>
            </a:pathLst>
          </a:custGeom>
          <a:blipFill>
            <a:blip r:embed="rId2"/>
            <a:stretch>
              <a:fillRect l="-12343" t="-10585" r="-385939" b="-10585"/>
            </a:stretch>
          </a:blipFill>
        </p:spPr>
      </p:sp>
      <p:sp>
        <p:nvSpPr>
          <p:cNvPr id="5" name="Freeform 5"/>
          <p:cNvSpPr/>
          <p:nvPr/>
        </p:nvSpPr>
        <p:spPr>
          <a:xfrm>
            <a:off x="11816914" y="5558767"/>
            <a:ext cx="3181704" cy="5509003"/>
          </a:xfrm>
          <a:custGeom>
            <a:avLst/>
            <a:gdLst/>
            <a:ahLst/>
            <a:cxnLst/>
            <a:rect l="l" t="t" r="r" b="b"/>
            <a:pathLst>
              <a:path w="3181704" h="5509003">
                <a:moveTo>
                  <a:pt x="0" y="0"/>
                </a:moveTo>
                <a:lnTo>
                  <a:pt x="3181704" y="0"/>
                </a:lnTo>
                <a:lnTo>
                  <a:pt x="3181704" y="5509003"/>
                </a:lnTo>
                <a:lnTo>
                  <a:pt x="0" y="5509003"/>
                </a:lnTo>
                <a:lnTo>
                  <a:pt x="0" y="0"/>
                </a:lnTo>
                <a:close/>
              </a:path>
            </a:pathLst>
          </a:custGeom>
          <a:blipFill>
            <a:blip r:embed="rId2"/>
            <a:stretch>
              <a:fillRect l="-137153" t="-7918" r="-261130" b="-13252"/>
            </a:stretch>
          </a:blipFill>
        </p:spPr>
      </p:sp>
      <p:sp>
        <p:nvSpPr>
          <p:cNvPr id="6" name="Freeform 6"/>
          <p:cNvSpPr/>
          <p:nvPr/>
        </p:nvSpPr>
        <p:spPr>
          <a:xfrm>
            <a:off x="15395655" y="5608196"/>
            <a:ext cx="3107406" cy="5509003"/>
          </a:xfrm>
          <a:custGeom>
            <a:avLst/>
            <a:gdLst/>
            <a:ahLst/>
            <a:cxnLst/>
            <a:rect l="l" t="t" r="r" b="b"/>
            <a:pathLst>
              <a:path w="3107406" h="5509003">
                <a:moveTo>
                  <a:pt x="0" y="0"/>
                </a:moveTo>
                <a:lnTo>
                  <a:pt x="3107406" y="0"/>
                </a:lnTo>
                <a:lnTo>
                  <a:pt x="3107406" y="5509003"/>
                </a:lnTo>
                <a:lnTo>
                  <a:pt x="0" y="5509003"/>
                </a:lnTo>
                <a:lnTo>
                  <a:pt x="0" y="0"/>
                </a:lnTo>
                <a:close/>
              </a:path>
            </a:pathLst>
          </a:custGeom>
          <a:blipFill>
            <a:blip r:embed="rId2"/>
            <a:stretch>
              <a:fillRect l="-270578" t="-11593" r="-139618" b="-9577"/>
            </a:stretch>
          </a:blipFill>
        </p:spPr>
      </p:sp>
      <p:sp>
        <p:nvSpPr>
          <p:cNvPr id="7" name="Freeform 7"/>
          <p:cNvSpPr/>
          <p:nvPr/>
        </p:nvSpPr>
        <p:spPr>
          <a:xfrm>
            <a:off x="8313294" y="3358561"/>
            <a:ext cx="3181704" cy="3569877"/>
          </a:xfrm>
          <a:custGeom>
            <a:avLst/>
            <a:gdLst/>
            <a:ahLst/>
            <a:cxnLst/>
            <a:rect l="l" t="t" r="r" b="b"/>
            <a:pathLst>
              <a:path w="3181704" h="3569877">
                <a:moveTo>
                  <a:pt x="0" y="0"/>
                </a:moveTo>
                <a:lnTo>
                  <a:pt x="3181704" y="0"/>
                </a:lnTo>
                <a:lnTo>
                  <a:pt x="3181704" y="3569878"/>
                </a:lnTo>
                <a:lnTo>
                  <a:pt x="0" y="3569878"/>
                </a:lnTo>
                <a:lnTo>
                  <a:pt x="0" y="0"/>
                </a:lnTo>
                <a:close/>
              </a:path>
            </a:pathLst>
          </a:custGeom>
          <a:blipFill>
            <a:blip r:embed="rId3"/>
            <a:stretch>
              <a:fillRect l="-8839" t="-640" r="-204839" b="-26437"/>
            </a:stretch>
          </a:blipFill>
        </p:spPr>
      </p:sp>
      <p:sp>
        <p:nvSpPr>
          <p:cNvPr id="8" name="Freeform 8"/>
          <p:cNvSpPr/>
          <p:nvPr/>
        </p:nvSpPr>
        <p:spPr>
          <a:xfrm>
            <a:off x="11799567" y="3358561"/>
            <a:ext cx="3271233" cy="3569877"/>
          </a:xfrm>
          <a:custGeom>
            <a:avLst/>
            <a:gdLst/>
            <a:ahLst/>
            <a:cxnLst/>
            <a:rect l="l" t="t" r="r" b="b"/>
            <a:pathLst>
              <a:path w="3271233" h="3569877">
                <a:moveTo>
                  <a:pt x="0" y="0"/>
                </a:moveTo>
                <a:lnTo>
                  <a:pt x="3271233" y="0"/>
                </a:lnTo>
                <a:lnTo>
                  <a:pt x="3271233" y="3569878"/>
                </a:lnTo>
                <a:lnTo>
                  <a:pt x="0" y="3569878"/>
                </a:lnTo>
                <a:lnTo>
                  <a:pt x="0" y="0"/>
                </a:lnTo>
                <a:close/>
              </a:path>
            </a:pathLst>
          </a:custGeom>
          <a:blipFill>
            <a:blip r:embed="rId3"/>
            <a:stretch>
              <a:fillRect l="-159874" t="-25625" r="-163076" b="-50542"/>
            </a:stretch>
          </a:blipFill>
        </p:spPr>
      </p:sp>
      <p:sp>
        <p:nvSpPr>
          <p:cNvPr id="9" name="Freeform 9"/>
          <p:cNvSpPr/>
          <p:nvPr/>
        </p:nvSpPr>
        <p:spPr>
          <a:xfrm>
            <a:off x="15375967" y="3358561"/>
            <a:ext cx="3271233" cy="3569877"/>
          </a:xfrm>
          <a:custGeom>
            <a:avLst/>
            <a:gdLst/>
            <a:ahLst/>
            <a:cxnLst/>
            <a:rect l="l" t="t" r="r" b="b"/>
            <a:pathLst>
              <a:path w="3271233" h="3569877">
                <a:moveTo>
                  <a:pt x="0" y="0"/>
                </a:moveTo>
                <a:lnTo>
                  <a:pt x="3271232" y="0"/>
                </a:lnTo>
                <a:lnTo>
                  <a:pt x="3271232" y="3569878"/>
                </a:lnTo>
                <a:lnTo>
                  <a:pt x="0" y="3569878"/>
                </a:lnTo>
                <a:lnTo>
                  <a:pt x="0" y="0"/>
                </a:lnTo>
                <a:close/>
              </a:path>
            </a:pathLst>
          </a:custGeom>
          <a:blipFill>
            <a:blip r:embed="rId3"/>
            <a:stretch>
              <a:fillRect l="-258465" t="-20144" r="-28795" b="-41157"/>
            </a:stretch>
          </a:blipFill>
        </p:spPr>
      </p:sp>
      <p:sp>
        <p:nvSpPr>
          <p:cNvPr id="10" name="Freeform 10"/>
          <p:cNvSpPr/>
          <p:nvPr/>
        </p:nvSpPr>
        <p:spPr>
          <a:xfrm>
            <a:off x="8147844" y="-249290"/>
            <a:ext cx="10574678" cy="2162631"/>
          </a:xfrm>
          <a:custGeom>
            <a:avLst/>
            <a:gdLst/>
            <a:ahLst/>
            <a:cxnLst/>
            <a:rect l="l" t="t" r="r" b="b"/>
            <a:pathLst>
              <a:path w="10574678" h="2162631">
                <a:moveTo>
                  <a:pt x="0" y="0"/>
                </a:moveTo>
                <a:lnTo>
                  <a:pt x="10574678" y="0"/>
                </a:lnTo>
                <a:lnTo>
                  <a:pt x="10574678" y="2162631"/>
                </a:lnTo>
                <a:lnTo>
                  <a:pt x="0" y="2162631"/>
                </a:lnTo>
                <a:lnTo>
                  <a:pt x="0" y="0"/>
                </a:lnTo>
                <a:close/>
              </a:path>
            </a:pathLst>
          </a:custGeom>
          <a:blipFill>
            <a:blip r:embed="rId4"/>
            <a:stretch>
              <a:fillRect t="-1675" b="-112396"/>
            </a:stretch>
          </a:blipFill>
        </p:spPr>
      </p:sp>
      <p:sp>
        <p:nvSpPr>
          <p:cNvPr id="11" name="Freeform 11"/>
          <p:cNvSpPr/>
          <p:nvPr/>
        </p:nvSpPr>
        <p:spPr>
          <a:xfrm>
            <a:off x="8147844" y="2012430"/>
            <a:ext cx="10574678" cy="2162631"/>
          </a:xfrm>
          <a:custGeom>
            <a:avLst/>
            <a:gdLst/>
            <a:ahLst/>
            <a:cxnLst/>
            <a:rect l="l" t="t" r="r" b="b"/>
            <a:pathLst>
              <a:path w="10574678" h="2162631">
                <a:moveTo>
                  <a:pt x="0" y="0"/>
                </a:moveTo>
                <a:lnTo>
                  <a:pt x="10574678" y="0"/>
                </a:lnTo>
                <a:lnTo>
                  <a:pt x="10574678" y="2162631"/>
                </a:lnTo>
                <a:lnTo>
                  <a:pt x="0" y="2162631"/>
                </a:lnTo>
                <a:lnTo>
                  <a:pt x="0" y="0"/>
                </a:lnTo>
                <a:close/>
              </a:path>
            </a:pathLst>
          </a:custGeom>
          <a:blipFill>
            <a:blip r:embed="rId4"/>
            <a:stretch>
              <a:fillRect t="-112396" b="-1675"/>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0844790" y="5543757"/>
            <a:ext cx="9215183" cy="5143748"/>
          </a:xfrm>
          <a:custGeom>
            <a:avLst/>
            <a:gdLst/>
            <a:ahLst/>
            <a:cxnLst/>
            <a:rect l="l" t="t" r="r" b="b"/>
            <a:pathLst>
              <a:path w="9215183" h="5143748">
                <a:moveTo>
                  <a:pt x="0" y="0"/>
                </a:moveTo>
                <a:lnTo>
                  <a:pt x="9215183" y="0"/>
                </a:lnTo>
                <a:lnTo>
                  <a:pt x="9215183" y="5143748"/>
                </a:lnTo>
                <a:lnTo>
                  <a:pt x="0" y="5143748"/>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100860" y="2787745"/>
            <a:ext cx="9350958" cy="9397948"/>
          </a:xfrm>
          <a:custGeom>
            <a:avLst/>
            <a:gdLst/>
            <a:ahLst/>
            <a:cxnLst/>
            <a:rect l="l" t="t" r="r" b="b"/>
            <a:pathLst>
              <a:path w="9350958" h="9397948">
                <a:moveTo>
                  <a:pt x="9350958" y="0"/>
                </a:moveTo>
                <a:lnTo>
                  <a:pt x="0" y="0"/>
                </a:lnTo>
                <a:lnTo>
                  <a:pt x="0" y="9397948"/>
                </a:lnTo>
                <a:lnTo>
                  <a:pt x="9350958" y="9397948"/>
                </a:lnTo>
                <a:lnTo>
                  <a:pt x="9350958"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6"/>
            <a:stretch>
              <a:fillRect/>
            </a:stretch>
          </a:blipFill>
        </p:spPr>
      </p:sp>
      <p:sp>
        <p:nvSpPr>
          <p:cNvPr id="6" name="AutoShape 6"/>
          <p:cNvSpPr/>
          <p:nvPr/>
        </p:nvSpPr>
        <p:spPr>
          <a:xfrm>
            <a:off x="988207" y="6893673"/>
            <a:ext cx="40493" cy="1525905"/>
          </a:xfrm>
          <a:prstGeom prst="rect">
            <a:avLst/>
          </a:prstGeom>
          <a:solidFill>
            <a:srgbClr val="FEFEFE"/>
          </a:solidFill>
        </p:spPr>
      </p:sp>
      <p:sp>
        <p:nvSpPr>
          <p:cNvPr id="7" name="TextBox 7"/>
          <p:cNvSpPr txBox="1"/>
          <p:nvPr/>
        </p:nvSpPr>
        <p:spPr>
          <a:xfrm>
            <a:off x="1040386" y="577395"/>
            <a:ext cx="11524086" cy="837565"/>
          </a:xfrm>
          <a:prstGeom prst="rect">
            <a:avLst/>
          </a:prstGeom>
        </p:spPr>
        <p:txBody>
          <a:bodyPr lIns="0" tIns="0" rIns="0" bIns="0" rtlCol="0" anchor="t">
            <a:spAutoFit/>
          </a:bodyPr>
          <a:lstStyle/>
          <a:p>
            <a:pPr algn="l">
              <a:lnSpc>
                <a:spcPts val="6860"/>
              </a:lnSpc>
            </a:pPr>
            <a:r>
              <a:rPr lang="en-US" sz="4900">
                <a:solidFill>
                  <a:srgbClr val="FFFFFF"/>
                </a:solidFill>
                <a:latin typeface="Aktiv Grotesk Ex" panose="020B0604020203020204"/>
                <a:ea typeface="Aktiv Grotesk Ex" panose="020B0604020203020204"/>
                <a:cs typeface="Aktiv Grotesk Ex" panose="020B0604020203020204"/>
                <a:sym typeface="Aktiv Grotesk Ex" panose="020B0604020203020204"/>
              </a:rPr>
              <a:t>Recreate Old Family Videos</a:t>
            </a:r>
            <a:endParaRPr lang="en-US" sz="49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988207" y="1829530"/>
            <a:ext cx="11576265" cy="1878330"/>
          </a:xfrm>
          <a:prstGeom prst="rect">
            <a:avLst/>
          </a:prstGeom>
        </p:spPr>
        <p:txBody>
          <a:bodyPr lIns="0" tIns="0" rIns="0" bIns="0" rtlCol="0" anchor="t">
            <a:spAutoFit/>
          </a:bodyPr>
          <a:lstStyle/>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Family moments are some of the best memories. The images captured in childhood, filled with laughter and joyful family interactions, always carry an epic sense of innocence and fearlessness. With ZERO Flip, record family events in DV mode to add a touch of nostalgia.</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You can also recreate childhood photos, taking yourself back to those cherished moments. Its cover screen preview function lets the subject see the scene in real-time. Whether capturing new moments or revisiting the past, it evokes the warmest feelings from within.</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1232230" y="6214180"/>
            <a:ext cx="5544109" cy="2506980"/>
          </a:xfrm>
          <a:prstGeom prst="rect">
            <a:avLst/>
          </a:prstGeom>
        </p:spPr>
        <p:txBody>
          <a:bodyPr lIns="0" tIns="0" rIns="0" bIns="0" rtlCol="0" anchor="t">
            <a:spAutoFit/>
          </a:bodyPr>
          <a:lstStyle/>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Feature recommendation:</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DV mode + Finger Band Phone Case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Cover screen preview</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30FPS in 50MP rear camera</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30FPS in 50MP Ultra-wide camera</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60FPS in 50MP front-facing camera</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p>
        </p:txBody>
      </p:sp>
      <p:sp>
        <p:nvSpPr>
          <p:cNvPr id="10" name="TextBox 10"/>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//34</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grpSp>
        <p:nvGrpSpPr>
          <p:cNvPr id="11" name="Group 11"/>
          <p:cNvGrpSpPr/>
          <p:nvPr/>
        </p:nvGrpSpPr>
        <p:grpSpPr>
          <a:xfrm rot="0">
            <a:off x="6229011" y="4094663"/>
            <a:ext cx="11412708" cy="4934940"/>
            <a:chOff x="0" y="0"/>
            <a:chExt cx="15216945" cy="6579920"/>
          </a:xfrm>
        </p:grpSpPr>
        <p:sp>
          <p:nvSpPr>
            <p:cNvPr id="12" name="Freeform 12"/>
            <p:cNvSpPr/>
            <p:nvPr/>
          </p:nvSpPr>
          <p:spPr>
            <a:xfrm>
              <a:off x="0" y="0"/>
              <a:ext cx="15216945" cy="3216277"/>
            </a:xfrm>
            <a:custGeom>
              <a:avLst/>
              <a:gdLst/>
              <a:ahLst/>
              <a:cxnLst/>
              <a:rect l="l" t="t" r="r" b="b"/>
              <a:pathLst>
                <a:path w="15216945" h="3216277">
                  <a:moveTo>
                    <a:pt x="0" y="0"/>
                  </a:moveTo>
                  <a:lnTo>
                    <a:pt x="15216945" y="0"/>
                  </a:lnTo>
                  <a:lnTo>
                    <a:pt x="15216945" y="3216277"/>
                  </a:lnTo>
                  <a:lnTo>
                    <a:pt x="0" y="3216277"/>
                  </a:lnTo>
                  <a:lnTo>
                    <a:pt x="0" y="0"/>
                  </a:lnTo>
                  <a:close/>
                </a:path>
              </a:pathLst>
            </a:custGeom>
            <a:blipFill>
              <a:blip r:embed="rId7"/>
              <a:stretch>
                <a:fillRect b="-107132"/>
              </a:stretch>
            </a:blipFill>
          </p:spPr>
        </p:sp>
        <p:sp>
          <p:nvSpPr>
            <p:cNvPr id="13" name="Freeform 13"/>
            <p:cNvSpPr/>
            <p:nvPr/>
          </p:nvSpPr>
          <p:spPr>
            <a:xfrm>
              <a:off x="0" y="3363643"/>
              <a:ext cx="15216945" cy="3216277"/>
            </a:xfrm>
            <a:custGeom>
              <a:avLst/>
              <a:gdLst/>
              <a:ahLst/>
              <a:cxnLst/>
              <a:rect l="l" t="t" r="r" b="b"/>
              <a:pathLst>
                <a:path w="15216945" h="3216277">
                  <a:moveTo>
                    <a:pt x="0" y="0"/>
                  </a:moveTo>
                  <a:lnTo>
                    <a:pt x="15216945" y="0"/>
                  </a:lnTo>
                  <a:lnTo>
                    <a:pt x="15216945" y="3216277"/>
                  </a:lnTo>
                  <a:lnTo>
                    <a:pt x="0" y="3216277"/>
                  </a:lnTo>
                  <a:lnTo>
                    <a:pt x="0" y="0"/>
                  </a:lnTo>
                  <a:close/>
                </a:path>
              </a:pathLst>
            </a:custGeom>
            <a:blipFill>
              <a:blip r:embed="rId7"/>
              <a:stretch>
                <a:fillRect t="-107132"/>
              </a:stretch>
            </a:blipFill>
          </p:spPr>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AutoShape 4"/>
          <p:cNvSpPr/>
          <p:nvPr/>
        </p:nvSpPr>
        <p:spPr>
          <a:xfrm>
            <a:off x="947714" y="7152031"/>
            <a:ext cx="40493" cy="1525905"/>
          </a:xfrm>
          <a:prstGeom prst="rect">
            <a:avLst/>
          </a:prstGeom>
          <a:solidFill>
            <a:srgbClr val="FEFEFE"/>
          </a:solidFill>
        </p:spPr>
      </p:sp>
      <p:sp>
        <p:nvSpPr>
          <p:cNvPr id="5" name="Freeform 5"/>
          <p:cNvSpPr/>
          <p:nvPr/>
        </p:nvSpPr>
        <p:spPr>
          <a:xfrm rot="-1532937">
            <a:off x="8547544" y="1352961"/>
            <a:ext cx="11598140" cy="11598140"/>
          </a:xfrm>
          <a:custGeom>
            <a:avLst/>
            <a:gdLst/>
            <a:ahLst/>
            <a:cxnLst/>
            <a:rect l="l" t="t" r="r" b="b"/>
            <a:pathLst>
              <a:path w="11598140" h="11598140">
                <a:moveTo>
                  <a:pt x="0" y="0"/>
                </a:moveTo>
                <a:lnTo>
                  <a:pt x="11598140" y="0"/>
                </a:lnTo>
                <a:lnTo>
                  <a:pt x="11598140" y="11598141"/>
                </a:lnTo>
                <a:lnTo>
                  <a:pt x="0" y="11598141"/>
                </a:lnTo>
                <a:lnTo>
                  <a:pt x="0" y="0"/>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sp>
      <p:sp>
        <p:nvSpPr>
          <p:cNvPr id="6" name="Freeform 6"/>
          <p:cNvSpPr/>
          <p:nvPr/>
        </p:nvSpPr>
        <p:spPr>
          <a:xfrm>
            <a:off x="4600666" y="4592115"/>
            <a:ext cx="4025783" cy="2207492"/>
          </a:xfrm>
          <a:custGeom>
            <a:avLst/>
            <a:gdLst/>
            <a:ahLst/>
            <a:cxnLst/>
            <a:rect l="l" t="t" r="r" b="b"/>
            <a:pathLst>
              <a:path w="4025783" h="2207492">
                <a:moveTo>
                  <a:pt x="0" y="0"/>
                </a:moveTo>
                <a:lnTo>
                  <a:pt x="4025783" y="0"/>
                </a:lnTo>
                <a:lnTo>
                  <a:pt x="4025783" y="2207491"/>
                </a:lnTo>
                <a:lnTo>
                  <a:pt x="0" y="2207491"/>
                </a:lnTo>
                <a:lnTo>
                  <a:pt x="0" y="0"/>
                </a:lnTo>
                <a:close/>
              </a:path>
            </a:pathLst>
          </a:custGeom>
          <a:blipFill>
            <a:blip r:embed="rId5"/>
            <a:stretch>
              <a:fillRect l="-9079" t="-15995" r="-244014" b="-16488"/>
            </a:stretch>
          </a:blipFill>
        </p:spPr>
      </p:sp>
      <p:sp>
        <p:nvSpPr>
          <p:cNvPr id="7" name="TextBox 7"/>
          <p:cNvSpPr txBox="1"/>
          <p:nvPr/>
        </p:nvSpPr>
        <p:spPr>
          <a:xfrm>
            <a:off x="1040386" y="577395"/>
            <a:ext cx="11524086" cy="1704340"/>
          </a:xfrm>
          <a:prstGeom prst="rect">
            <a:avLst/>
          </a:prstGeom>
        </p:spPr>
        <p:txBody>
          <a:bodyPr lIns="0" tIns="0" rIns="0" bIns="0" rtlCol="0" anchor="t">
            <a:spAutoFit/>
          </a:bodyPr>
          <a:lstStyle/>
          <a:p>
            <a:pPr algn="l">
              <a:lnSpc>
                <a:spcPts val="6860"/>
              </a:lnSpc>
            </a:pPr>
            <a:r>
              <a:rPr lang="en-US" sz="4900">
                <a:solidFill>
                  <a:srgbClr val="FFFFFF"/>
                </a:solidFill>
                <a:latin typeface="Aktiv Grotesk Ex" panose="020B0604020203020204"/>
                <a:ea typeface="Aktiv Grotesk Ex" panose="020B0604020203020204"/>
                <a:cs typeface="Aktiv Grotesk Ex" panose="020B0604020203020204"/>
                <a:sym typeface="Aktiv Grotesk Ex" panose="020B0604020203020204"/>
              </a:rPr>
              <a:t>Artwork Sharing</a:t>
            </a:r>
            <a:endParaRPr lang="en-US" sz="49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6860"/>
              </a:lnSpc>
            </a:pPr>
          </a:p>
        </p:txBody>
      </p:sp>
      <p:sp>
        <p:nvSpPr>
          <p:cNvPr id="8" name="TextBox 8"/>
          <p:cNvSpPr txBox="1"/>
          <p:nvPr/>
        </p:nvSpPr>
        <p:spPr>
          <a:xfrm>
            <a:off x="988207" y="1919152"/>
            <a:ext cx="13893688" cy="2506980"/>
          </a:xfrm>
          <a:prstGeom prst="rect">
            <a:avLst/>
          </a:prstGeom>
        </p:spPr>
        <p:txBody>
          <a:bodyPr lIns="0" tIns="0" rIns="0" bIns="0" rtlCol="0" anchor="t">
            <a:spAutoFit/>
          </a:bodyPr>
          <a:lstStyle/>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Whether it’s a painting, a DIY craft, or a delicious dish, share the process of your creation with the world. With ZERO Flip’s 30°-150° hover mode, you can capture a variety of flexible angles—eye-level, low-angle, high-angle, wide shots, medium shots, or close-ups—without the need for a tripod or stand.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pPr>
          </a:p>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Unleash your imagination and let ZERO Flip record the birth of your art from any angle: on a fridge, bookshelf, lamp stand, chair back, door handle, or even clipped to your collar.</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Plus, with AI Makeup, you can skip the makeup routine and still look refreshed.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p>
        </p:txBody>
      </p:sp>
      <p:sp>
        <p:nvSpPr>
          <p:cNvPr id="9" name="TextBox 9"/>
          <p:cNvSpPr txBox="1"/>
          <p:nvPr/>
        </p:nvSpPr>
        <p:spPr>
          <a:xfrm>
            <a:off x="1040386" y="6522623"/>
            <a:ext cx="5012135" cy="2506980"/>
          </a:xfrm>
          <a:prstGeom prst="rect">
            <a:avLst/>
          </a:prstGeom>
        </p:spPr>
        <p:txBody>
          <a:bodyPr lIns="0" tIns="0" rIns="0" bIns="0" rtlCol="0" anchor="t">
            <a:spAutoFit/>
          </a:bodyPr>
          <a:lstStyle/>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Feature recommendation:</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30°-150°Hover</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AI Makeup</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4K 30FPS in 50MP rear camera</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4K 30FPS in 50MP Ultra-wide camera</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4K 60FPS in 50MP front-facing camera</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p:txBody>
      </p:sp>
      <p:sp>
        <p:nvSpPr>
          <p:cNvPr id="10" name="TextBox 10"/>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//35</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1" name="Freeform 11"/>
          <p:cNvSpPr/>
          <p:nvPr/>
        </p:nvSpPr>
        <p:spPr>
          <a:xfrm>
            <a:off x="8832828" y="4592115"/>
            <a:ext cx="4025783" cy="2207492"/>
          </a:xfrm>
          <a:custGeom>
            <a:avLst/>
            <a:gdLst/>
            <a:ahLst/>
            <a:cxnLst/>
            <a:rect l="l" t="t" r="r" b="b"/>
            <a:pathLst>
              <a:path w="4025783" h="2207492">
                <a:moveTo>
                  <a:pt x="0" y="0"/>
                </a:moveTo>
                <a:lnTo>
                  <a:pt x="4025783" y="0"/>
                </a:lnTo>
                <a:lnTo>
                  <a:pt x="4025783" y="2207491"/>
                </a:lnTo>
                <a:lnTo>
                  <a:pt x="0" y="2207491"/>
                </a:lnTo>
                <a:lnTo>
                  <a:pt x="0" y="0"/>
                </a:lnTo>
                <a:close/>
              </a:path>
            </a:pathLst>
          </a:custGeom>
          <a:blipFill>
            <a:blip r:embed="rId5"/>
            <a:stretch>
              <a:fillRect l="-126585" t="-13739" r="-126508" b="-18744"/>
            </a:stretch>
          </a:blipFill>
        </p:spPr>
      </p:sp>
      <p:sp>
        <p:nvSpPr>
          <p:cNvPr id="12" name="Freeform 12"/>
          <p:cNvSpPr/>
          <p:nvPr/>
        </p:nvSpPr>
        <p:spPr>
          <a:xfrm>
            <a:off x="13064990" y="4592115"/>
            <a:ext cx="4025783" cy="2207492"/>
          </a:xfrm>
          <a:custGeom>
            <a:avLst/>
            <a:gdLst/>
            <a:ahLst/>
            <a:cxnLst/>
            <a:rect l="l" t="t" r="r" b="b"/>
            <a:pathLst>
              <a:path w="4025783" h="2207492">
                <a:moveTo>
                  <a:pt x="0" y="0"/>
                </a:moveTo>
                <a:lnTo>
                  <a:pt x="4025783" y="0"/>
                </a:lnTo>
                <a:lnTo>
                  <a:pt x="4025783" y="2207491"/>
                </a:lnTo>
                <a:lnTo>
                  <a:pt x="0" y="2207491"/>
                </a:lnTo>
                <a:lnTo>
                  <a:pt x="0" y="0"/>
                </a:lnTo>
                <a:close/>
              </a:path>
            </a:pathLst>
          </a:custGeom>
          <a:blipFill>
            <a:blip r:embed="rId5"/>
            <a:stretch>
              <a:fillRect l="-242442" t="-15243" r="-10651" b="-17240"/>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AutoShape 4"/>
          <p:cNvSpPr/>
          <p:nvPr/>
        </p:nvSpPr>
        <p:spPr>
          <a:xfrm>
            <a:off x="974751" y="5409440"/>
            <a:ext cx="53949" cy="2993177"/>
          </a:xfrm>
          <a:prstGeom prst="rect">
            <a:avLst/>
          </a:prstGeom>
          <a:solidFill>
            <a:srgbClr val="FEFEFE"/>
          </a:solidFill>
        </p:spPr>
      </p:sp>
      <p:sp>
        <p:nvSpPr>
          <p:cNvPr id="5" name="Freeform 5"/>
          <p:cNvSpPr/>
          <p:nvPr/>
        </p:nvSpPr>
        <p:spPr>
          <a:xfrm rot="816244">
            <a:off x="7566913" y="843943"/>
            <a:ext cx="12139436" cy="12728111"/>
          </a:xfrm>
          <a:custGeom>
            <a:avLst/>
            <a:gdLst/>
            <a:ahLst/>
            <a:cxnLst/>
            <a:rect l="l" t="t" r="r" b="b"/>
            <a:pathLst>
              <a:path w="12139436" h="12728111">
                <a:moveTo>
                  <a:pt x="0" y="0"/>
                </a:moveTo>
                <a:lnTo>
                  <a:pt x="12139436" y="0"/>
                </a:lnTo>
                <a:lnTo>
                  <a:pt x="12139436" y="12728111"/>
                </a:lnTo>
                <a:lnTo>
                  <a:pt x="0" y="12728111"/>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6" name="Freeform 6"/>
          <p:cNvSpPr/>
          <p:nvPr/>
        </p:nvSpPr>
        <p:spPr>
          <a:xfrm>
            <a:off x="7529538" y="3891055"/>
            <a:ext cx="10069868" cy="5685380"/>
          </a:xfrm>
          <a:custGeom>
            <a:avLst/>
            <a:gdLst/>
            <a:ahLst/>
            <a:cxnLst/>
            <a:rect l="l" t="t" r="r" b="b"/>
            <a:pathLst>
              <a:path w="10069868" h="5685380">
                <a:moveTo>
                  <a:pt x="0" y="0"/>
                </a:moveTo>
                <a:lnTo>
                  <a:pt x="10069868" y="0"/>
                </a:lnTo>
                <a:lnTo>
                  <a:pt x="10069868" y="5685380"/>
                </a:lnTo>
                <a:lnTo>
                  <a:pt x="0" y="5685380"/>
                </a:lnTo>
                <a:lnTo>
                  <a:pt x="0" y="0"/>
                </a:lnTo>
                <a:close/>
              </a:path>
            </a:pathLst>
          </a:custGeom>
          <a:blipFill>
            <a:blip r:embed="rId5"/>
            <a:stretch>
              <a:fillRect/>
            </a:stretch>
          </a:blipFill>
        </p:spPr>
      </p:sp>
      <p:sp>
        <p:nvSpPr>
          <p:cNvPr id="7" name="TextBox 7"/>
          <p:cNvSpPr txBox="1"/>
          <p:nvPr/>
        </p:nvSpPr>
        <p:spPr>
          <a:xfrm>
            <a:off x="1040386" y="577395"/>
            <a:ext cx="11524086" cy="837565"/>
          </a:xfrm>
          <a:prstGeom prst="rect">
            <a:avLst/>
          </a:prstGeom>
        </p:spPr>
        <p:txBody>
          <a:bodyPr lIns="0" tIns="0" rIns="0" bIns="0" rtlCol="0" anchor="t">
            <a:spAutoFit/>
          </a:bodyPr>
          <a:lstStyle/>
          <a:p>
            <a:pPr algn="l">
              <a:lnSpc>
                <a:spcPts val="6860"/>
              </a:lnSpc>
            </a:pPr>
            <a:r>
              <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rPr>
              <a:t>Get Ready with Me </a:t>
            </a:r>
            <a:endPar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988207" y="1919152"/>
            <a:ext cx="11832057" cy="1878330"/>
          </a:xfrm>
          <a:prstGeom prst="rect">
            <a:avLst/>
          </a:prstGeom>
        </p:spPr>
        <p:txBody>
          <a:bodyPr lIns="0" tIns="0" rIns="0" bIns="0" rtlCol="0" anchor="t">
            <a:spAutoFit/>
          </a:bodyPr>
          <a:lstStyle/>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GRWM: A Never-Ending Trend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Share your “get ready” routine before stepping into the spotlight. With ZERO Flip’s hands-free hover selfie feature, you can capture every step with total flexibility. Use it as your personal makeup mirror and record your skincare or makeup routine in stunning 4K 60FPS. Once you're done, the AI vlog feature helps you create a dynamic short video with just one tap.</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p>
        </p:txBody>
      </p:sp>
      <p:sp>
        <p:nvSpPr>
          <p:cNvPr id="9" name="TextBox 9"/>
          <p:cNvSpPr txBox="1"/>
          <p:nvPr/>
        </p:nvSpPr>
        <p:spPr>
          <a:xfrm>
            <a:off x="1219329" y="5371340"/>
            <a:ext cx="8255064" cy="3135630"/>
          </a:xfrm>
          <a:prstGeom prst="rect">
            <a:avLst/>
          </a:prstGeom>
        </p:spPr>
        <p:txBody>
          <a:bodyPr lIns="0" tIns="0" rIns="0" bIns="0" rtlCol="0" anchor="t">
            <a:spAutoFit/>
          </a:bodyPr>
          <a:lstStyle/>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Feature recommendation:</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30°-150° Free Hover Mode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AI Vlog (Steps: AI Gallery &gt; Select Video Footage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 &gt; Vlog Button &gt; Click to Choose a Template)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30FPS in 50MP rear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60FPS in 50MP Ultra-wide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60FPS in 50MP front-facing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p>
        </p:txBody>
      </p:sp>
      <p:sp>
        <p:nvSpPr>
          <p:cNvPr id="10" name="TextBox 10"/>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//36</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sp>
        <p:nvSpPr>
          <p:cNvPr id="4" name="AutoShape 4"/>
          <p:cNvSpPr/>
          <p:nvPr/>
        </p:nvSpPr>
        <p:spPr>
          <a:xfrm>
            <a:off x="988207" y="6213221"/>
            <a:ext cx="40493" cy="2307521"/>
          </a:xfrm>
          <a:prstGeom prst="rect">
            <a:avLst/>
          </a:prstGeom>
          <a:solidFill>
            <a:srgbClr val="FEFEFE"/>
          </a:solidFill>
        </p:spPr>
      </p:sp>
      <p:sp>
        <p:nvSpPr>
          <p:cNvPr id="5" name="Freeform 5"/>
          <p:cNvSpPr/>
          <p:nvPr/>
        </p:nvSpPr>
        <p:spPr>
          <a:xfrm rot="7228593">
            <a:off x="3999159" y="1698288"/>
            <a:ext cx="18406169" cy="8232577"/>
          </a:xfrm>
          <a:custGeom>
            <a:avLst/>
            <a:gdLst/>
            <a:ahLst/>
            <a:cxnLst/>
            <a:rect l="l" t="t" r="r" b="b"/>
            <a:pathLst>
              <a:path w="18406169" h="8232577">
                <a:moveTo>
                  <a:pt x="0" y="0"/>
                </a:moveTo>
                <a:lnTo>
                  <a:pt x="18406169" y="0"/>
                </a:lnTo>
                <a:lnTo>
                  <a:pt x="18406169" y="8232577"/>
                </a:lnTo>
                <a:lnTo>
                  <a:pt x="0" y="8232577"/>
                </a:lnTo>
                <a:lnTo>
                  <a:pt x="0" y="0"/>
                </a:lnTo>
                <a:close/>
              </a:path>
            </a:pathLst>
          </a:custGeom>
          <a:blipFill>
            <a:blip r:embed="rId3">
              <a:alphaModFix amt="56000"/>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40386" y="577395"/>
            <a:ext cx="13357266" cy="837565"/>
          </a:xfrm>
          <a:prstGeom prst="rect">
            <a:avLst/>
          </a:prstGeom>
        </p:spPr>
        <p:txBody>
          <a:bodyPr lIns="0" tIns="0" rIns="0" bIns="0" rtlCol="0" anchor="t">
            <a:spAutoFit/>
          </a:bodyPr>
          <a:lstStyle/>
          <a:p>
            <a:pPr algn="l">
              <a:lnSpc>
                <a:spcPts val="6860"/>
              </a:lnSpc>
            </a:pPr>
            <a:r>
              <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Day in My Life</a:t>
            </a:r>
            <a:endPar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7" name="TextBox 7"/>
          <p:cNvSpPr txBox="1"/>
          <p:nvPr/>
        </p:nvSpPr>
        <p:spPr>
          <a:xfrm>
            <a:off x="988207" y="1919152"/>
            <a:ext cx="11576265" cy="1564005"/>
          </a:xfrm>
          <a:prstGeom prst="rect">
            <a:avLst/>
          </a:prstGeom>
        </p:spPr>
        <p:txBody>
          <a:bodyPr lIns="0" tIns="0" rIns="0" bIns="0" rtlCol="0" anchor="t">
            <a:spAutoFit/>
          </a:bodyPr>
          <a:lstStyle/>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"That Girl" trend has sparked a growing conversation about female empowerment, evolving into an uplifting lifestyle embraced by many. Anyone can now share their own 'That Girl' day. With ZERO Flip, choose a favorite template in Vlog Mode and use its free-hover feature to capture every angle of your day—from waking up, practicing yoga or Pilates, walking, journaling, drinking juice, enjoying healthy meals, to dressing up in style.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1235683" y="6251604"/>
            <a:ext cx="6483336" cy="2192655"/>
          </a:xfrm>
          <a:prstGeom prst="rect">
            <a:avLst/>
          </a:prstGeom>
        </p:spPr>
        <p:txBody>
          <a:bodyPr lIns="0" tIns="0" rIns="0" bIns="0" rtlCol="0" anchor="t">
            <a:spAutoFit/>
          </a:bodyPr>
          <a:lstStyle/>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Feature recommendation:</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30°-150° Free Hover Mode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Vlog mode （Camera&gt; more&gt; vlog）</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30FPS in 50MP rear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30FPS in 50MP Ultra-wide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4K 60FPS in 50MP front-facing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//37</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0" name="Freeform 10"/>
          <p:cNvSpPr/>
          <p:nvPr/>
        </p:nvSpPr>
        <p:spPr>
          <a:xfrm>
            <a:off x="7069533" y="4018003"/>
            <a:ext cx="3181704" cy="5509003"/>
          </a:xfrm>
          <a:custGeom>
            <a:avLst/>
            <a:gdLst/>
            <a:ahLst/>
            <a:cxnLst/>
            <a:rect l="l" t="t" r="r" b="b"/>
            <a:pathLst>
              <a:path w="3181704" h="5509003">
                <a:moveTo>
                  <a:pt x="0" y="0"/>
                </a:moveTo>
                <a:lnTo>
                  <a:pt x="3181704" y="0"/>
                </a:lnTo>
                <a:lnTo>
                  <a:pt x="3181704" y="5509003"/>
                </a:lnTo>
                <a:lnTo>
                  <a:pt x="0" y="5509003"/>
                </a:lnTo>
                <a:lnTo>
                  <a:pt x="0" y="0"/>
                </a:lnTo>
                <a:close/>
              </a:path>
            </a:pathLst>
          </a:custGeom>
          <a:blipFill>
            <a:blip r:embed="rId5"/>
            <a:stretch>
              <a:fillRect l="-12343" t="-10585" r="-385939" b="-10585"/>
            </a:stretch>
          </a:blipFill>
        </p:spPr>
      </p:sp>
      <p:sp>
        <p:nvSpPr>
          <p:cNvPr id="11" name="Freeform 11"/>
          <p:cNvSpPr/>
          <p:nvPr/>
        </p:nvSpPr>
        <p:spPr>
          <a:xfrm>
            <a:off x="10573153" y="4018003"/>
            <a:ext cx="3181704" cy="5509003"/>
          </a:xfrm>
          <a:custGeom>
            <a:avLst/>
            <a:gdLst/>
            <a:ahLst/>
            <a:cxnLst/>
            <a:rect l="l" t="t" r="r" b="b"/>
            <a:pathLst>
              <a:path w="3181704" h="5509003">
                <a:moveTo>
                  <a:pt x="0" y="0"/>
                </a:moveTo>
                <a:lnTo>
                  <a:pt x="3181704" y="0"/>
                </a:lnTo>
                <a:lnTo>
                  <a:pt x="3181704" y="5509003"/>
                </a:lnTo>
                <a:lnTo>
                  <a:pt x="0" y="5509003"/>
                </a:lnTo>
                <a:lnTo>
                  <a:pt x="0" y="0"/>
                </a:lnTo>
                <a:close/>
              </a:path>
            </a:pathLst>
          </a:custGeom>
          <a:blipFill>
            <a:blip r:embed="rId5"/>
            <a:stretch>
              <a:fillRect l="-137153" t="-7918" r="-261130" b="-13252"/>
            </a:stretch>
          </a:blipFill>
        </p:spPr>
      </p:sp>
      <p:sp>
        <p:nvSpPr>
          <p:cNvPr id="12" name="Freeform 12"/>
          <p:cNvSpPr/>
          <p:nvPr/>
        </p:nvSpPr>
        <p:spPr>
          <a:xfrm>
            <a:off x="14151894" y="4067432"/>
            <a:ext cx="3107406" cy="5509003"/>
          </a:xfrm>
          <a:custGeom>
            <a:avLst/>
            <a:gdLst/>
            <a:ahLst/>
            <a:cxnLst/>
            <a:rect l="l" t="t" r="r" b="b"/>
            <a:pathLst>
              <a:path w="3107406" h="5509003">
                <a:moveTo>
                  <a:pt x="0" y="0"/>
                </a:moveTo>
                <a:lnTo>
                  <a:pt x="3107406" y="0"/>
                </a:lnTo>
                <a:lnTo>
                  <a:pt x="3107406" y="5509003"/>
                </a:lnTo>
                <a:lnTo>
                  <a:pt x="0" y="5509003"/>
                </a:lnTo>
                <a:lnTo>
                  <a:pt x="0" y="0"/>
                </a:lnTo>
                <a:close/>
              </a:path>
            </a:pathLst>
          </a:custGeom>
          <a:blipFill>
            <a:blip r:embed="rId5"/>
            <a:stretch>
              <a:fillRect l="-267456" t="-11153" r="-142740" b="-10017"/>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6497238" y="-3342016"/>
            <a:ext cx="11513570" cy="12918451"/>
          </a:xfrm>
          <a:custGeom>
            <a:avLst/>
            <a:gdLst/>
            <a:ahLst/>
            <a:cxnLst/>
            <a:rect l="l" t="t" r="r" b="b"/>
            <a:pathLst>
              <a:path w="11513570" h="12918451">
                <a:moveTo>
                  <a:pt x="0" y="0"/>
                </a:moveTo>
                <a:lnTo>
                  <a:pt x="11513570" y="0"/>
                </a:lnTo>
                <a:lnTo>
                  <a:pt x="11513570" y="12918451"/>
                </a:lnTo>
                <a:lnTo>
                  <a:pt x="0" y="12918451"/>
                </a:lnTo>
                <a:lnTo>
                  <a:pt x="0" y="0"/>
                </a:lnTo>
                <a:close/>
              </a:path>
            </a:pathLst>
          </a:custGeom>
          <a:blipFill>
            <a:blip r:embed="rId2">
              <a:alphaModFix amt="67000"/>
            </a:blip>
            <a:stretch>
              <a:fillRect/>
            </a:stretch>
          </a:blipFill>
        </p:spPr>
      </p:sp>
      <p:sp>
        <p:nvSpPr>
          <p:cNvPr id="4" name="Freeform 4"/>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sp>
        <p:nvSpPr>
          <p:cNvPr id="5" name="AutoShape 5"/>
          <p:cNvSpPr/>
          <p:nvPr/>
        </p:nvSpPr>
        <p:spPr>
          <a:xfrm>
            <a:off x="988207" y="5903910"/>
            <a:ext cx="65572" cy="2515668"/>
          </a:xfrm>
          <a:prstGeom prst="rect">
            <a:avLst/>
          </a:prstGeom>
          <a:solidFill>
            <a:srgbClr val="FEFEFE"/>
          </a:solidFill>
        </p:spPr>
      </p:sp>
      <p:sp>
        <p:nvSpPr>
          <p:cNvPr id="6" name="Freeform 6"/>
          <p:cNvSpPr/>
          <p:nvPr/>
        </p:nvSpPr>
        <p:spPr>
          <a:xfrm>
            <a:off x="6497238" y="4388840"/>
            <a:ext cx="11412708" cy="5187595"/>
          </a:xfrm>
          <a:custGeom>
            <a:avLst/>
            <a:gdLst/>
            <a:ahLst/>
            <a:cxnLst/>
            <a:rect l="l" t="t" r="r" b="b"/>
            <a:pathLst>
              <a:path w="11412708" h="5187595">
                <a:moveTo>
                  <a:pt x="0" y="0"/>
                </a:moveTo>
                <a:lnTo>
                  <a:pt x="11412709" y="0"/>
                </a:lnTo>
                <a:lnTo>
                  <a:pt x="11412709" y="5187595"/>
                </a:lnTo>
                <a:lnTo>
                  <a:pt x="0" y="5187595"/>
                </a:lnTo>
                <a:lnTo>
                  <a:pt x="0" y="0"/>
                </a:lnTo>
                <a:close/>
              </a:path>
            </a:pathLst>
          </a:custGeom>
          <a:blipFill>
            <a:blip r:embed="rId4"/>
            <a:stretch>
              <a:fillRect/>
            </a:stretch>
          </a:blipFill>
        </p:spPr>
      </p:sp>
      <p:sp>
        <p:nvSpPr>
          <p:cNvPr id="7" name="TextBox 7"/>
          <p:cNvSpPr txBox="1"/>
          <p:nvPr/>
        </p:nvSpPr>
        <p:spPr>
          <a:xfrm>
            <a:off x="901785" y="694679"/>
            <a:ext cx="13357266" cy="837565"/>
          </a:xfrm>
          <a:prstGeom prst="rect">
            <a:avLst/>
          </a:prstGeom>
        </p:spPr>
        <p:txBody>
          <a:bodyPr lIns="0" tIns="0" rIns="0" bIns="0" rtlCol="0" anchor="t">
            <a:spAutoFit/>
          </a:bodyPr>
          <a:lstStyle/>
          <a:p>
            <a:pPr algn="l">
              <a:lnSpc>
                <a:spcPts val="6860"/>
              </a:lnSpc>
            </a:pPr>
            <a:r>
              <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rPr>
              <a:t>Back to Being a Kid</a:t>
            </a:r>
            <a:endPar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TextBox 8"/>
          <p:cNvSpPr txBox="1"/>
          <p:nvPr/>
        </p:nvSpPr>
        <p:spPr>
          <a:xfrm>
            <a:off x="988207" y="1922769"/>
            <a:ext cx="13855917" cy="2192655"/>
          </a:xfrm>
          <a:prstGeom prst="rect">
            <a:avLst/>
          </a:prstGeom>
        </p:spPr>
        <p:txBody>
          <a:bodyPr lIns="0" tIns="0" rIns="0" bIns="0" rtlCol="0" anchor="t">
            <a:spAutoFit/>
          </a:bodyPr>
          <a:lstStyle/>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When you use ZERO Flip’s DV mode, it feels like a wave of childhood memories washing over you. Returning to the joyful scenes of the playground, it’s as if time has rewound, taking us back to those innocent moments.</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 With the DV mode and finger grip phone case, you can hold your phone securely as you capture exciting rides—whether it’s the roller coaster or pirate ship—with smooth, clear footage, bringing back the best memories. Add a retro filter for a touch of nostalgia! As night falls and the carousel lights up, switch on video bokeh for a cinematic experience.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1341576" y="6046367"/>
            <a:ext cx="6238842" cy="2192655"/>
          </a:xfrm>
          <a:prstGeom prst="rect">
            <a:avLst/>
          </a:prstGeom>
        </p:spPr>
        <p:txBody>
          <a:bodyPr lIns="0" tIns="0" rIns="0" bIns="0" rtlCol="0" anchor="t">
            <a:spAutoFit/>
          </a:bodyPr>
          <a:lstStyle/>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Feature recommendation:</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DV mode + Finger Band Phone Case</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Ultra steady in  50MP rear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Ultra steady in 50MP Ultra-wide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Ultra steady in 50MP front-facing cam</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spcBef>
                <a:spcPct val="0"/>
              </a:spcBef>
            </a:pPr>
          </a:p>
        </p:txBody>
      </p:sp>
      <p:sp>
        <p:nvSpPr>
          <p:cNvPr id="10" name="TextBox 10"/>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//38</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3907111" y="-7435114"/>
            <a:ext cx="16106762" cy="18303139"/>
          </a:xfrm>
          <a:custGeom>
            <a:avLst/>
            <a:gdLst/>
            <a:ahLst/>
            <a:cxnLst/>
            <a:rect l="l" t="t" r="r" b="b"/>
            <a:pathLst>
              <a:path w="16106762" h="18303139">
                <a:moveTo>
                  <a:pt x="0" y="0"/>
                </a:moveTo>
                <a:lnTo>
                  <a:pt x="16106763" y="0"/>
                </a:lnTo>
                <a:lnTo>
                  <a:pt x="16106763" y="18303139"/>
                </a:lnTo>
                <a:lnTo>
                  <a:pt x="0" y="1830313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4"/>
            <a:stretch>
              <a:fillRect/>
            </a:stretch>
          </a:blipFill>
        </p:spPr>
      </p:sp>
      <p:sp>
        <p:nvSpPr>
          <p:cNvPr id="5" name="AutoShape 5"/>
          <p:cNvSpPr/>
          <p:nvPr/>
        </p:nvSpPr>
        <p:spPr>
          <a:xfrm>
            <a:off x="988207" y="6033321"/>
            <a:ext cx="40493" cy="2543419"/>
          </a:xfrm>
          <a:prstGeom prst="rect">
            <a:avLst/>
          </a:prstGeom>
          <a:solidFill>
            <a:srgbClr val="FEFEFE"/>
          </a:solidFill>
        </p:spPr>
      </p:sp>
      <p:sp>
        <p:nvSpPr>
          <p:cNvPr id="6" name="Freeform 6"/>
          <p:cNvSpPr/>
          <p:nvPr/>
        </p:nvSpPr>
        <p:spPr>
          <a:xfrm>
            <a:off x="9398649" y="5944429"/>
            <a:ext cx="7311365" cy="3866547"/>
          </a:xfrm>
          <a:custGeom>
            <a:avLst/>
            <a:gdLst/>
            <a:ahLst/>
            <a:cxnLst/>
            <a:rect l="l" t="t" r="r" b="b"/>
            <a:pathLst>
              <a:path w="7311365" h="3866547">
                <a:moveTo>
                  <a:pt x="0" y="0"/>
                </a:moveTo>
                <a:lnTo>
                  <a:pt x="7311364" y="0"/>
                </a:lnTo>
                <a:lnTo>
                  <a:pt x="7311364" y="3866547"/>
                </a:lnTo>
                <a:lnTo>
                  <a:pt x="0" y="3866547"/>
                </a:lnTo>
                <a:lnTo>
                  <a:pt x="0" y="0"/>
                </a:lnTo>
                <a:close/>
              </a:path>
            </a:pathLst>
          </a:custGeom>
          <a:blipFill>
            <a:blip r:embed="rId5"/>
            <a:stretch>
              <a:fillRect l="-4480" t="-33012" r="-221663" b="-20428"/>
            </a:stretch>
          </a:blipFill>
        </p:spPr>
      </p:sp>
      <p:grpSp>
        <p:nvGrpSpPr>
          <p:cNvPr id="7" name="Group 7"/>
          <p:cNvGrpSpPr/>
          <p:nvPr/>
        </p:nvGrpSpPr>
        <p:grpSpPr>
          <a:xfrm rot="0">
            <a:off x="7021269" y="4340406"/>
            <a:ext cx="7579193" cy="3539683"/>
            <a:chOff x="0" y="0"/>
            <a:chExt cx="10105591" cy="4719577"/>
          </a:xfrm>
        </p:grpSpPr>
        <p:sp>
          <p:nvSpPr>
            <p:cNvPr id="8" name="Freeform 8"/>
            <p:cNvSpPr/>
            <p:nvPr/>
          </p:nvSpPr>
          <p:spPr>
            <a:xfrm>
              <a:off x="0" y="0"/>
              <a:ext cx="4651488" cy="4719577"/>
            </a:xfrm>
            <a:custGeom>
              <a:avLst/>
              <a:gdLst/>
              <a:ahLst/>
              <a:cxnLst/>
              <a:rect l="l" t="t" r="r" b="b"/>
              <a:pathLst>
                <a:path w="4651488" h="4719577">
                  <a:moveTo>
                    <a:pt x="0" y="0"/>
                  </a:moveTo>
                  <a:lnTo>
                    <a:pt x="4651488" y="0"/>
                  </a:lnTo>
                  <a:lnTo>
                    <a:pt x="4651488" y="4719577"/>
                  </a:lnTo>
                  <a:lnTo>
                    <a:pt x="0" y="4719577"/>
                  </a:lnTo>
                  <a:lnTo>
                    <a:pt x="0" y="0"/>
                  </a:lnTo>
                  <a:close/>
                </a:path>
              </a:pathLst>
            </a:custGeom>
            <a:blipFill>
              <a:blip r:embed="rId5"/>
              <a:stretch>
                <a:fillRect l="-155213" t="-2549" r="-194785" b="-7796"/>
              </a:stretch>
            </a:blipFill>
          </p:spPr>
        </p:sp>
        <p:sp>
          <p:nvSpPr>
            <p:cNvPr id="9" name="Freeform 9"/>
            <p:cNvSpPr/>
            <p:nvPr/>
          </p:nvSpPr>
          <p:spPr>
            <a:xfrm>
              <a:off x="4732387" y="0"/>
              <a:ext cx="5373204" cy="4719577"/>
            </a:xfrm>
            <a:custGeom>
              <a:avLst/>
              <a:gdLst/>
              <a:ahLst/>
              <a:cxnLst/>
              <a:rect l="l" t="t" r="r" b="b"/>
              <a:pathLst>
                <a:path w="5373204" h="4719577">
                  <a:moveTo>
                    <a:pt x="0" y="0"/>
                  </a:moveTo>
                  <a:lnTo>
                    <a:pt x="5373204" y="0"/>
                  </a:lnTo>
                  <a:lnTo>
                    <a:pt x="5373204" y="4719577"/>
                  </a:lnTo>
                  <a:lnTo>
                    <a:pt x="0" y="4719577"/>
                  </a:lnTo>
                  <a:lnTo>
                    <a:pt x="0" y="0"/>
                  </a:lnTo>
                  <a:close/>
                </a:path>
              </a:pathLst>
            </a:custGeom>
            <a:blipFill>
              <a:blip r:embed="rId5"/>
              <a:stretch>
                <a:fillRect l="-222786" t="-2549" r="-66769" b="-7796"/>
              </a:stretch>
            </a:blipFill>
          </p:spPr>
        </p:sp>
      </p:grpSp>
      <p:sp>
        <p:nvSpPr>
          <p:cNvPr id="10" name="TextBox 10"/>
          <p:cNvSpPr txBox="1"/>
          <p:nvPr/>
        </p:nvSpPr>
        <p:spPr>
          <a:xfrm>
            <a:off x="1040386" y="577395"/>
            <a:ext cx="12994893" cy="837565"/>
          </a:xfrm>
          <a:prstGeom prst="rect">
            <a:avLst/>
          </a:prstGeom>
        </p:spPr>
        <p:txBody>
          <a:bodyPr lIns="0" tIns="0" rIns="0" bIns="0" rtlCol="0" anchor="t">
            <a:spAutoFit/>
          </a:bodyPr>
          <a:lstStyle/>
          <a:p>
            <a:pPr algn="l">
              <a:lnSpc>
                <a:spcPts val="6860"/>
              </a:lnSpc>
            </a:pPr>
            <a:r>
              <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Time</a:t>
            </a:r>
            <a:endParaRPr lang="en-US" sz="49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1" name="TextBox 11"/>
          <p:cNvSpPr txBox="1"/>
          <p:nvPr/>
        </p:nvSpPr>
        <p:spPr>
          <a:xfrm>
            <a:off x="988207" y="1919152"/>
            <a:ext cx="12066124" cy="1878330"/>
          </a:xfrm>
          <a:prstGeom prst="rect">
            <a:avLst/>
          </a:prstGeom>
        </p:spPr>
        <p:txBody>
          <a:bodyPr lIns="0" tIns="0" rIns="0" bIns="0" rtlCol="0" anchor="t">
            <a:spAutoFit/>
          </a:bodyPr>
          <a:lstStyle/>
          <a:p>
            <a:pPr algn="l">
              <a:lnSpc>
                <a:spcPts val="2520"/>
              </a:lnSpc>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In our daily lives, we often fail to notice the passage of time. Yet time quietly bears witness to life’s cycles through the dawn and dusk, shifting clouds, twinkling stars, and changing seasons. </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520"/>
              </a:lnSpc>
            </a:pPr>
          </a:p>
          <a:p>
            <a:pPr algn="l">
              <a:lnSpc>
                <a:spcPts val="252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Time-lapse photography compresses time, revealing the beautiful transformations we often overlook. Now, seek out the witnesses of time and capture its story. With ZERO Flip’s free-hover feature, you can effortlessly create 4K time-lapse videos, no extra equipment needed.</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1232230" y="6069761"/>
            <a:ext cx="4287937" cy="2506980"/>
          </a:xfrm>
          <a:prstGeom prst="rect">
            <a:avLst/>
          </a:prstGeom>
        </p:spPr>
        <p:txBody>
          <a:bodyPr lIns="0" tIns="0" rIns="0" bIns="0" rtlCol="0" anchor="t">
            <a:spAutoFit/>
          </a:bodyPr>
          <a:lstStyle/>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Feature recommendation:</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Time-lapse</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Steps: Camera&gt;more&gt;time-lapse</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30°-150° Free Hover Mode</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r>
              <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4K shooting</a:t>
            </a:r>
            <a:endParaRPr lang="en-US" sz="180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l">
              <a:lnSpc>
                <a:spcPts val="2520"/>
              </a:lnSpc>
              <a:spcBef>
                <a:spcPct val="0"/>
              </a:spcBef>
            </a:pPr>
          </a:p>
        </p:txBody>
      </p:sp>
      <p:sp>
        <p:nvSpPr>
          <p:cNvPr id="13" name="TextBox 13"/>
          <p:cNvSpPr txBox="1"/>
          <p:nvPr/>
        </p:nvSpPr>
        <p:spPr>
          <a:xfrm>
            <a:off x="1040386" y="8962928"/>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//39</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grpSp>
        <p:nvGrpSpPr>
          <p:cNvPr id="3" name="Group 3"/>
          <p:cNvGrpSpPr/>
          <p:nvPr/>
        </p:nvGrpSpPr>
        <p:grpSpPr>
          <a:xfrm rot="0">
            <a:off x="9144000" y="0"/>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000000"/>
            </a:solidFill>
          </p:spPr>
        </p:sp>
        <p:sp>
          <p:nvSpPr>
            <p:cNvPr id="5" name="TextBox 5"/>
            <p:cNvSpPr txBox="1"/>
            <p:nvPr/>
          </p:nvSpPr>
          <p:spPr>
            <a:xfrm>
              <a:off x="0" y="-47625"/>
              <a:ext cx="2408296" cy="2756958"/>
            </a:xfrm>
            <a:prstGeom prst="rect">
              <a:avLst/>
            </a:prstGeom>
          </p:spPr>
          <p:txBody>
            <a:bodyPr lIns="50800" tIns="50800" rIns="50800" bIns="50800" rtlCol="0" anchor="ctr"/>
            <a:lstStyle/>
            <a:p>
              <a:pPr algn="ctr">
                <a:lnSpc>
                  <a:spcPts val="2800"/>
                </a:lnSpc>
              </a:pPr>
            </a:p>
          </p:txBody>
        </p:sp>
      </p:grpSp>
      <p:sp>
        <p:nvSpPr>
          <p:cNvPr id="6" name="Freeform 6"/>
          <p:cNvSpPr/>
          <p:nvPr/>
        </p:nvSpPr>
        <p:spPr>
          <a:xfrm>
            <a:off x="9614342" y="0"/>
            <a:ext cx="8673658" cy="11284081"/>
          </a:xfrm>
          <a:custGeom>
            <a:avLst/>
            <a:gdLst/>
            <a:ahLst/>
            <a:cxnLst/>
            <a:rect l="l" t="t" r="r" b="b"/>
            <a:pathLst>
              <a:path w="8673658" h="11284081">
                <a:moveTo>
                  <a:pt x="0" y="0"/>
                </a:moveTo>
                <a:lnTo>
                  <a:pt x="8673658" y="0"/>
                </a:lnTo>
                <a:lnTo>
                  <a:pt x="8673658" y="11284081"/>
                </a:lnTo>
                <a:lnTo>
                  <a:pt x="0" y="11284081"/>
                </a:lnTo>
                <a:lnTo>
                  <a:pt x="0" y="0"/>
                </a:lnTo>
                <a:close/>
              </a:path>
            </a:pathLst>
          </a:custGeom>
          <a:blipFill>
            <a:blip r:embed="rId2"/>
            <a:stretch>
              <a:fillRect r="-4076"/>
            </a:stretch>
          </a:blipFill>
        </p:spPr>
      </p:sp>
      <p:sp>
        <p:nvSpPr>
          <p:cNvPr id="7" name="TextBox 7"/>
          <p:cNvSpPr txBox="1"/>
          <p:nvPr/>
        </p:nvSpPr>
        <p:spPr>
          <a:xfrm>
            <a:off x="-1476275" y="9422857"/>
            <a:ext cx="3420611"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//04</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8" name="TextBox 8"/>
          <p:cNvSpPr txBox="1"/>
          <p:nvPr/>
        </p:nvSpPr>
        <p:spPr>
          <a:xfrm>
            <a:off x="849014" y="4687935"/>
            <a:ext cx="14313439" cy="605789"/>
          </a:xfrm>
          <a:prstGeom prst="rect">
            <a:avLst/>
          </a:prstGeom>
        </p:spPr>
        <p:txBody>
          <a:bodyPr lIns="0" tIns="0" rIns="0" bIns="0" rtlCol="0" anchor="t">
            <a:spAutoFit/>
          </a:bodyPr>
          <a:lstStyle/>
          <a:p>
            <a:pPr marL="0" lvl="0" indent="0" algn="l">
              <a:lnSpc>
                <a:spcPts val="4620"/>
              </a:lnSpc>
              <a:spcBef>
                <a:spcPct val="0"/>
              </a:spcBef>
            </a:pPr>
            <a:r>
              <a:rPr lang="en-US" sz="4200">
                <a:solidFill>
                  <a:srgbClr val="FFFFFF"/>
                </a:solidFill>
                <a:latin typeface="Aktiv Grotesk Ex" panose="020B0604020203020204"/>
                <a:ea typeface="Aktiv Grotesk Ex" panose="020B0604020203020204"/>
                <a:cs typeface="Aktiv Grotesk Ex" panose="020B0604020203020204"/>
                <a:sym typeface="Aktiv Grotesk Ex" panose="020B0604020203020204"/>
              </a:rPr>
              <a:t>ZERO Flip At A Glance</a:t>
            </a:r>
            <a:endParaRPr lang="en-US" sz="42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9" name="TextBox 9"/>
          <p:cNvSpPr txBox="1"/>
          <p:nvPr/>
        </p:nvSpPr>
        <p:spPr>
          <a:xfrm>
            <a:off x="849014" y="5546791"/>
            <a:ext cx="7595501" cy="3443251"/>
          </a:xfrm>
          <a:prstGeom prst="rect">
            <a:avLst/>
          </a:prstGeom>
        </p:spPr>
        <p:txBody>
          <a:bodyPr lIns="0" tIns="0" rIns="0" bIns="0" rtlCol="0" anchor="t">
            <a:spAutoFit/>
          </a:bodyPr>
          <a:lstStyle/>
          <a:p>
            <a:pPr algn="l">
              <a:lnSpc>
                <a:spcPts val="3910"/>
              </a:lnSpc>
            </a:pPr>
            <a:r>
              <a:rPr lang="en-US" sz="2440">
                <a:solidFill>
                  <a:srgbClr val="FFFFFF"/>
                </a:solidFill>
                <a:latin typeface="Aktiv Grotesk Ex" panose="020B0604020203020204"/>
                <a:ea typeface="Aktiv Grotesk Ex" panose="020B0604020203020204"/>
                <a:cs typeface="Aktiv Grotesk Ex" panose="020B0604020203020204"/>
                <a:sym typeface="Aktiv Grotesk Ex" panose="020B0604020203020204"/>
              </a:rPr>
              <a:t>The only small flippable phone in its class supporting 4K ProStable video capabilities on both front and rear cameras.</a:t>
            </a:r>
            <a:endParaRPr lang="en-US" sz="244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3910"/>
              </a:lnSpc>
            </a:pPr>
          </a:p>
          <a:p>
            <a:pPr algn="l">
              <a:lnSpc>
                <a:spcPts val="3910"/>
              </a:lnSpc>
            </a:pPr>
          </a:p>
          <a:p>
            <a:pPr algn="just">
              <a:lnSpc>
                <a:spcPts val="1990"/>
              </a:lnSpc>
            </a:pPr>
            <a:r>
              <a:rPr lang="en-US" sz="1240">
                <a:solidFill>
                  <a:srgbClr val="FFFFFF"/>
                </a:solidFill>
                <a:latin typeface="Aktiv Grotesk Ex" panose="020B0604020203020204"/>
                <a:ea typeface="Aktiv Grotesk Ex" panose="020B0604020203020204"/>
                <a:cs typeface="Aktiv Grotesk Ex" panose="020B0604020203020204"/>
                <a:sym typeface="Aktiv Grotesk Ex" panose="020B0604020203020204"/>
              </a:rPr>
              <a:t>*After a thorough comparison with the competitors in the same price range (below US$800, available before December 2023), the distinct advantages of the ZERO Flip in this price bracket are compiled for your review.</a:t>
            </a:r>
            <a:endParaRPr lang="en-US" sz="124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just">
              <a:lnSpc>
                <a:spcPts val="1795"/>
              </a:lnSpc>
            </a:p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162050"/>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384297" y="1028700"/>
            <a:ext cx="4875124" cy="8818700"/>
          </a:xfrm>
          <a:custGeom>
            <a:avLst/>
            <a:gdLst/>
            <a:ahLst/>
            <a:cxnLst/>
            <a:rect l="l" t="t" r="r" b="b"/>
            <a:pathLst>
              <a:path w="4875124" h="8818700">
                <a:moveTo>
                  <a:pt x="0" y="0"/>
                </a:moveTo>
                <a:lnTo>
                  <a:pt x="4875124" y="0"/>
                </a:lnTo>
                <a:lnTo>
                  <a:pt x="4875124" y="8818700"/>
                </a:lnTo>
                <a:lnTo>
                  <a:pt x="0" y="8818700"/>
                </a:lnTo>
                <a:lnTo>
                  <a:pt x="0" y="0"/>
                </a:lnTo>
                <a:close/>
              </a:path>
            </a:pathLst>
          </a:custGeom>
          <a:blipFill>
            <a:blip r:embed="rId2"/>
            <a:stretch>
              <a:fillRect l="-9113" t="-14480" r="-105442" b="-53265"/>
            </a:stretch>
          </a:blipFill>
        </p:spPr>
      </p:sp>
      <p:grpSp>
        <p:nvGrpSpPr>
          <p:cNvPr id="4" name="Group 4"/>
          <p:cNvGrpSpPr/>
          <p:nvPr/>
        </p:nvGrpSpPr>
        <p:grpSpPr>
          <a:xfrm rot="0">
            <a:off x="5368097" y="1028700"/>
            <a:ext cx="5062008" cy="8818700"/>
            <a:chOff x="0" y="0"/>
            <a:chExt cx="6749344" cy="11758267"/>
          </a:xfrm>
        </p:grpSpPr>
        <p:sp>
          <p:nvSpPr>
            <p:cNvPr id="5" name="Freeform 5"/>
            <p:cNvSpPr/>
            <p:nvPr/>
          </p:nvSpPr>
          <p:spPr>
            <a:xfrm>
              <a:off x="0" y="0"/>
              <a:ext cx="6749344" cy="5812270"/>
            </a:xfrm>
            <a:custGeom>
              <a:avLst/>
              <a:gdLst/>
              <a:ahLst/>
              <a:cxnLst/>
              <a:rect l="l" t="t" r="r" b="b"/>
              <a:pathLst>
                <a:path w="6749344" h="5812270">
                  <a:moveTo>
                    <a:pt x="0" y="0"/>
                  </a:moveTo>
                  <a:lnTo>
                    <a:pt x="6749344" y="0"/>
                  </a:lnTo>
                  <a:lnTo>
                    <a:pt x="6749344" y="5812270"/>
                  </a:lnTo>
                  <a:lnTo>
                    <a:pt x="0" y="5812270"/>
                  </a:lnTo>
                  <a:lnTo>
                    <a:pt x="0" y="0"/>
                  </a:lnTo>
                  <a:close/>
                </a:path>
              </a:pathLst>
            </a:custGeom>
            <a:blipFill>
              <a:blip r:embed="rId2"/>
              <a:stretch>
                <a:fillRect l="-9674" t="-244154" r="-107244" b="-12084"/>
              </a:stretch>
            </a:blipFill>
          </p:spPr>
        </p:sp>
        <p:sp>
          <p:nvSpPr>
            <p:cNvPr id="6" name="Freeform 6"/>
            <p:cNvSpPr/>
            <p:nvPr/>
          </p:nvSpPr>
          <p:spPr>
            <a:xfrm>
              <a:off x="0" y="5812270"/>
              <a:ext cx="2537318" cy="5945997"/>
            </a:xfrm>
            <a:custGeom>
              <a:avLst/>
              <a:gdLst/>
              <a:ahLst/>
              <a:cxnLst/>
              <a:rect l="l" t="t" r="r" b="b"/>
              <a:pathLst>
                <a:path w="2537318" h="5945997">
                  <a:moveTo>
                    <a:pt x="0" y="0"/>
                  </a:moveTo>
                  <a:lnTo>
                    <a:pt x="2537318" y="0"/>
                  </a:lnTo>
                  <a:lnTo>
                    <a:pt x="2537318" y="5945997"/>
                  </a:lnTo>
                  <a:lnTo>
                    <a:pt x="0" y="5945997"/>
                  </a:lnTo>
                  <a:lnTo>
                    <a:pt x="0" y="0"/>
                  </a:lnTo>
                  <a:close/>
                </a:path>
              </a:pathLst>
            </a:custGeom>
            <a:blipFill>
              <a:blip r:embed="rId2"/>
              <a:stretch>
                <a:fillRect l="-306820" t="-28969" r="-187328" b="-229601"/>
              </a:stretch>
            </a:blipFill>
          </p:spPr>
        </p:sp>
        <p:sp>
          <p:nvSpPr>
            <p:cNvPr id="7" name="Freeform 7"/>
            <p:cNvSpPr/>
            <p:nvPr/>
          </p:nvSpPr>
          <p:spPr>
            <a:xfrm>
              <a:off x="2441368" y="5812270"/>
              <a:ext cx="4307975" cy="3878904"/>
            </a:xfrm>
            <a:custGeom>
              <a:avLst/>
              <a:gdLst/>
              <a:ahLst/>
              <a:cxnLst/>
              <a:rect l="l" t="t" r="r" b="b"/>
              <a:pathLst>
                <a:path w="4307975" h="3878904">
                  <a:moveTo>
                    <a:pt x="0" y="0"/>
                  </a:moveTo>
                  <a:lnTo>
                    <a:pt x="4307976" y="0"/>
                  </a:lnTo>
                  <a:lnTo>
                    <a:pt x="4307976" y="3878903"/>
                  </a:lnTo>
                  <a:lnTo>
                    <a:pt x="0" y="3878903"/>
                  </a:lnTo>
                  <a:lnTo>
                    <a:pt x="0" y="0"/>
                  </a:lnTo>
                  <a:close/>
                </a:path>
              </a:pathLst>
            </a:custGeom>
            <a:blipFill>
              <a:blip r:embed="rId2"/>
              <a:stretch>
                <a:fillRect l="-240105" t="-44407" r="-9837" b="-405248"/>
              </a:stretch>
            </a:blipFill>
          </p:spPr>
        </p:sp>
        <p:sp>
          <p:nvSpPr>
            <p:cNvPr id="8" name="Freeform 8"/>
            <p:cNvSpPr/>
            <p:nvPr/>
          </p:nvSpPr>
          <p:spPr>
            <a:xfrm>
              <a:off x="6311268" y="5812270"/>
              <a:ext cx="438075" cy="3878904"/>
            </a:xfrm>
            <a:custGeom>
              <a:avLst/>
              <a:gdLst/>
              <a:ahLst/>
              <a:cxnLst/>
              <a:rect l="l" t="t" r="r" b="b"/>
              <a:pathLst>
                <a:path w="438075" h="3878904">
                  <a:moveTo>
                    <a:pt x="0" y="0"/>
                  </a:moveTo>
                  <a:lnTo>
                    <a:pt x="438076" y="0"/>
                  </a:lnTo>
                  <a:lnTo>
                    <a:pt x="438076" y="3878903"/>
                  </a:lnTo>
                  <a:lnTo>
                    <a:pt x="0" y="3878903"/>
                  </a:lnTo>
                  <a:lnTo>
                    <a:pt x="0" y="0"/>
                  </a:lnTo>
                  <a:close/>
                </a:path>
              </a:pathLst>
            </a:custGeom>
            <a:blipFill>
              <a:blip r:embed="rId2"/>
              <a:stretch>
                <a:fillRect l="-3154888" t="-44407" r="-186405" b="-405248"/>
              </a:stretch>
            </a:blipFill>
          </p:spPr>
        </p:sp>
        <p:sp>
          <p:nvSpPr>
            <p:cNvPr id="9" name="Freeform 9"/>
            <p:cNvSpPr/>
            <p:nvPr/>
          </p:nvSpPr>
          <p:spPr>
            <a:xfrm>
              <a:off x="0" y="9296169"/>
              <a:ext cx="2537318" cy="2462098"/>
            </a:xfrm>
            <a:custGeom>
              <a:avLst/>
              <a:gdLst/>
              <a:ahLst/>
              <a:cxnLst/>
              <a:rect l="l" t="t" r="r" b="b"/>
              <a:pathLst>
                <a:path w="2537318" h="2462098">
                  <a:moveTo>
                    <a:pt x="0" y="0"/>
                  </a:moveTo>
                  <a:lnTo>
                    <a:pt x="2537318" y="0"/>
                  </a:lnTo>
                  <a:lnTo>
                    <a:pt x="2537318" y="2462098"/>
                  </a:lnTo>
                  <a:lnTo>
                    <a:pt x="0" y="2462098"/>
                  </a:lnTo>
                  <a:lnTo>
                    <a:pt x="0" y="0"/>
                  </a:lnTo>
                  <a:close/>
                </a:path>
              </a:pathLst>
            </a:custGeom>
            <a:blipFill>
              <a:blip r:embed="rId2"/>
              <a:stretch>
                <a:fillRect l="-306820" t="-211463" r="-187328" b="-554490"/>
              </a:stretch>
            </a:blipFill>
          </p:spPr>
        </p:sp>
        <p:sp>
          <p:nvSpPr>
            <p:cNvPr id="10" name="Freeform 10"/>
            <p:cNvSpPr/>
            <p:nvPr/>
          </p:nvSpPr>
          <p:spPr>
            <a:xfrm>
              <a:off x="2396088" y="9296169"/>
              <a:ext cx="3788748" cy="2462098"/>
            </a:xfrm>
            <a:custGeom>
              <a:avLst/>
              <a:gdLst/>
              <a:ahLst/>
              <a:cxnLst/>
              <a:rect l="l" t="t" r="r" b="b"/>
              <a:pathLst>
                <a:path w="3788748" h="2462098">
                  <a:moveTo>
                    <a:pt x="0" y="0"/>
                  </a:moveTo>
                  <a:lnTo>
                    <a:pt x="3788749" y="0"/>
                  </a:lnTo>
                  <a:lnTo>
                    <a:pt x="3788749" y="2462098"/>
                  </a:lnTo>
                  <a:lnTo>
                    <a:pt x="0" y="2462098"/>
                  </a:lnTo>
                  <a:lnTo>
                    <a:pt x="0" y="0"/>
                  </a:lnTo>
                  <a:close/>
                </a:path>
              </a:pathLst>
            </a:custGeom>
            <a:blipFill>
              <a:blip r:embed="rId2"/>
              <a:stretch>
                <a:fillRect l="-280281" t="-211463" r="-17618" b="-554490"/>
              </a:stretch>
            </a:blipFill>
          </p:spPr>
        </p:sp>
        <p:sp>
          <p:nvSpPr>
            <p:cNvPr id="11" name="Freeform 11"/>
            <p:cNvSpPr/>
            <p:nvPr/>
          </p:nvSpPr>
          <p:spPr>
            <a:xfrm>
              <a:off x="6086501" y="9296169"/>
              <a:ext cx="662843" cy="2091621"/>
            </a:xfrm>
            <a:custGeom>
              <a:avLst/>
              <a:gdLst/>
              <a:ahLst/>
              <a:cxnLst/>
              <a:rect l="l" t="t" r="r" b="b"/>
              <a:pathLst>
                <a:path w="662843" h="2091621">
                  <a:moveTo>
                    <a:pt x="0" y="0"/>
                  </a:moveTo>
                  <a:lnTo>
                    <a:pt x="662843" y="0"/>
                  </a:lnTo>
                  <a:lnTo>
                    <a:pt x="662843" y="2091622"/>
                  </a:lnTo>
                  <a:lnTo>
                    <a:pt x="0" y="2091622"/>
                  </a:lnTo>
                  <a:lnTo>
                    <a:pt x="0" y="0"/>
                  </a:lnTo>
                  <a:close/>
                </a:path>
              </a:pathLst>
            </a:custGeom>
            <a:blipFill>
              <a:blip r:embed="rId2"/>
              <a:stretch>
                <a:fillRect l="-2073655" t="-248918" r="-100707" b="-670416"/>
              </a:stretch>
            </a:blipFill>
          </p:spPr>
        </p:sp>
        <p:sp>
          <p:nvSpPr>
            <p:cNvPr id="12" name="Freeform 12"/>
            <p:cNvSpPr/>
            <p:nvPr/>
          </p:nvSpPr>
          <p:spPr>
            <a:xfrm>
              <a:off x="6137748" y="11166142"/>
              <a:ext cx="611595" cy="592125"/>
            </a:xfrm>
            <a:custGeom>
              <a:avLst/>
              <a:gdLst/>
              <a:ahLst/>
              <a:cxnLst/>
              <a:rect l="l" t="t" r="r" b="b"/>
              <a:pathLst>
                <a:path w="611595" h="592125">
                  <a:moveTo>
                    <a:pt x="0" y="0"/>
                  </a:moveTo>
                  <a:lnTo>
                    <a:pt x="611596" y="0"/>
                  </a:lnTo>
                  <a:lnTo>
                    <a:pt x="611596" y="592125"/>
                  </a:lnTo>
                  <a:lnTo>
                    <a:pt x="0" y="592125"/>
                  </a:lnTo>
                  <a:lnTo>
                    <a:pt x="0" y="0"/>
                  </a:lnTo>
                  <a:close/>
                </a:path>
              </a:pathLst>
            </a:custGeom>
            <a:blipFill>
              <a:blip r:embed="rId2"/>
              <a:stretch>
                <a:fillRect l="-2239715" t="-1103271" r="-125224" b="-2397422"/>
              </a:stretch>
            </a:blipFill>
          </p:spPr>
        </p:sp>
        <p:sp>
          <p:nvSpPr>
            <p:cNvPr id="13" name="Freeform 13"/>
            <p:cNvSpPr/>
            <p:nvPr/>
          </p:nvSpPr>
          <p:spPr>
            <a:xfrm>
              <a:off x="3063171" y="11693736"/>
              <a:ext cx="3686172" cy="64531"/>
            </a:xfrm>
            <a:custGeom>
              <a:avLst/>
              <a:gdLst/>
              <a:ahLst/>
              <a:cxnLst/>
              <a:rect l="l" t="t" r="r" b="b"/>
              <a:pathLst>
                <a:path w="3686172" h="64531">
                  <a:moveTo>
                    <a:pt x="0" y="0"/>
                  </a:moveTo>
                  <a:lnTo>
                    <a:pt x="3686173" y="0"/>
                  </a:lnTo>
                  <a:lnTo>
                    <a:pt x="3686173" y="64531"/>
                  </a:lnTo>
                  <a:lnTo>
                    <a:pt x="0" y="64531"/>
                  </a:lnTo>
                  <a:lnTo>
                    <a:pt x="0" y="0"/>
                  </a:lnTo>
                  <a:close/>
                </a:path>
              </a:pathLst>
            </a:custGeom>
            <a:blipFill>
              <a:blip r:embed="rId2"/>
              <a:stretch>
                <a:fillRect l="-280281" t="-11461659" r="-17618" b="-20582934"/>
              </a:stretch>
            </a:blipFill>
          </p:spPr>
        </p:sp>
      </p:grpSp>
      <p:sp>
        <p:nvSpPr>
          <p:cNvPr id="14" name="Freeform 14"/>
          <p:cNvSpPr/>
          <p:nvPr/>
        </p:nvSpPr>
        <p:spPr>
          <a:xfrm>
            <a:off x="10535393" y="1028700"/>
            <a:ext cx="5511037" cy="8818700"/>
          </a:xfrm>
          <a:custGeom>
            <a:avLst/>
            <a:gdLst/>
            <a:ahLst/>
            <a:cxnLst/>
            <a:rect l="l" t="t" r="r" b="b"/>
            <a:pathLst>
              <a:path w="5511037" h="8818700">
                <a:moveTo>
                  <a:pt x="0" y="0"/>
                </a:moveTo>
                <a:lnTo>
                  <a:pt x="5511037" y="0"/>
                </a:lnTo>
                <a:lnTo>
                  <a:pt x="5511037" y="8818700"/>
                </a:lnTo>
                <a:lnTo>
                  <a:pt x="0" y="8818700"/>
                </a:lnTo>
                <a:lnTo>
                  <a:pt x="0" y="0"/>
                </a:lnTo>
                <a:close/>
              </a:path>
            </a:pathLst>
          </a:custGeom>
          <a:blipFill>
            <a:blip r:embed="rId2"/>
            <a:stretch>
              <a:fillRect l="-122586" t="-95413" r="-12454" b="-12317"/>
            </a:stretch>
          </a:blipFill>
        </p:spPr>
      </p:sp>
      <p:sp>
        <p:nvSpPr>
          <p:cNvPr id="15" name="TextBox 15"/>
          <p:cNvSpPr txBox="1"/>
          <p:nvPr/>
        </p:nvSpPr>
        <p:spPr>
          <a:xfrm>
            <a:off x="15800030" y="9191625"/>
            <a:ext cx="1852613"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//40</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6" name="Freeform 16"/>
          <p:cNvSpPr/>
          <p:nvPr/>
        </p:nvSpPr>
        <p:spPr>
          <a:xfrm>
            <a:off x="16046430" y="229382"/>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TextBox 3"/>
          <p:cNvSpPr txBox="1"/>
          <p:nvPr/>
        </p:nvSpPr>
        <p:spPr>
          <a:xfrm>
            <a:off x="7540828" y="2855352"/>
            <a:ext cx="9007786" cy="5320894"/>
          </a:xfrm>
          <a:prstGeom prst="rect">
            <a:avLst/>
          </a:prstGeom>
        </p:spPr>
        <p:txBody>
          <a:bodyPr lIns="0" tIns="0" rIns="0" bIns="0" rtlCol="0" anchor="t">
            <a:spAutoFit/>
          </a:bodyPr>
          <a:lstStyle/>
          <a:p>
            <a:pPr algn="ctr">
              <a:lnSpc>
                <a:spcPts val="3905"/>
              </a:lnSpc>
            </a:pPr>
            <a:r>
              <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Mission: </a:t>
            </a:r>
            <a:endPar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905"/>
              </a:lnSpc>
            </a:pPr>
            <a:r>
              <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rPr>
              <a:t>Empower Today’s Youth with Smart Device. </a:t>
            </a:r>
            <a:endPar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905"/>
              </a:lnSpc>
            </a:pPr>
          </a:p>
          <a:p>
            <a:pPr algn="ctr">
              <a:lnSpc>
                <a:spcPts val="3905"/>
              </a:lnSpc>
            </a:pPr>
            <a:r>
              <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Brand Slogan: </a:t>
            </a:r>
            <a:endPar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905"/>
              </a:lnSpc>
            </a:pPr>
            <a:r>
              <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Future is Now</a:t>
            </a:r>
            <a:endPar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905"/>
              </a:lnSpc>
            </a:pPr>
          </a:p>
          <a:p>
            <a:pPr algn="ctr">
              <a:lnSpc>
                <a:spcPts val="3905"/>
              </a:lnSpc>
            </a:pPr>
            <a:r>
              <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Brand Personality: </a:t>
            </a:r>
            <a:endPar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algn="ctr">
              <a:lnSpc>
                <a:spcPts val="3905"/>
              </a:lnSpc>
            </a:pPr>
            <a:r>
              <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rPr>
              <a:t>Tech/Young/ Stylish. </a:t>
            </a:r>
            <a:endPar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ctr">
              <a:lnSpc>
                <a:spcPts val="3905"/>
              </a:lnSpc>
            </a:pPr>
          </a:p>
          <a:p>
            <a:pPr algn="ctr">
              <a:lnSpc>
                <a:spcPts val="3905"/>
              </a:lnSpc>
            </a:pPr>
            <a:r>
              <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Global Markets: </a:t>
            </a:r>
            <a:endParaRPr lang="en-US" sz="2440" b="1">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a:p>
            <a:pPr marL="0" lvl="0" indent="0" algn="ctr">
              <a:lnSpc>
                <a:spcPts val="3905"/>
              </a:lnSpc>
              <a:spcBef>
                <a:spcPct val="0"/>
              </a:spcBef>
            </a:pPr>
            <a:r>
              <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rPr>
              <a:t>8 Regions, 70+ Countries (IDC, 2024).</a:t>
            </a:r>
            <a:endParaRPr lang="en-US" sz="244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4" name="TextBox 4"/>
          <p:cNvSpPr txBox="1"/>
          <p:nvPr/>
        </p:nvSpPr>
        <p:spPr>
          <a:xfrm>
            <a:off x="1028700" y="2864877"/>
            <a:ext cx="5876563" cy="5846590"/>
          </a:xfrm>
          <a:prstGeom prst="rect">
            <a:avLst/>
          </a:prstGeom>
        </p:spPr>
        <p:txBody>
          <a:bodyPr lIns="0" tIns="0" rIns="0" bIns="0" rtlCol="0" anchor="t">
            <a:spAutoFit/>
          </a:bodyPr>
          <a:lstStyle/>
          <a:p>
            <a:pPr algn="l">
              <a:lnSpc>
                <a:spcPts val="3355"/>
              </a:lnSpc>
            </a:pPr>
            <a:r>
              <a:rPr lang="en-US" sz="2095">
                <a:solidFill>
                  <a:srgbClr val="FEFEFE"/>
                </a:solidFill>
                <a:latin typeface="Aktiv Grotesk Ex" panose="020B0604020203020204"/>
                <a:ea typeface="Aktiv Grotesk Ex" panose="020B0604020203020204"/>
                <a:cs typeface="Aktiv Grotesk Ex" panose="020B0604020203020204"/>
                <a:sym typeface="Aktiv Grotesk Ex" panose="020B0604020203020204"/>
              </a:rPr>
              <a:t>Founded in 2013, Infinix is a trendy tech brand crafted for young consumers. With a presence in over 70 countries, Infinix delivers cutting-edge technology, stylish design, and outstanding performance. </a:t>
            </a:r>
            <a:endParaRPr lang="en-US" sz="20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3355"/>
              </a:lnSpc>
            </a:pPr>
          </a:p>
          <a:p>
            <a:pPr algn="l">
              <a:lnSpc>
                <a:spcPts val="3355"/>
              </a:lnSpc>
            </a:pPr>
            <a:r>
              <a:rPr lang="en-US" sz="2095">
                <a:solidFill>
                  <a:srgbClr val="FEFEFE"/>
                </a:solidFill>
                <a:latin typeface="Aktiv Grotesk Ex" panose="020B0604020203020204"/>
                <a:ea typeface="Aktiv Grotesk Ex" panose="020B0604020203020204"/>
                <a:cs typeface="Aktiv Grotesk Ex" panose="020B0604020203020204"/>
                <a:sym typeface="Aktiv Grotesk Ex" panose="020B0604020203020204"/>
              </a:rPr>
              <a:t>Our product lineup includes smartphones, TWS earbuds, smartwatches, laptops, and smart TVs.  </a:t>
            </a:r>
            <a:endParaRPr lang="en-US" sz="20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3355"/>
              </a:lnSpc>
            </a:pPr>
          </a:p>
          <a:p>
            <a:pPr algn="l">
              <a:lnSpc>
                <a:spcPts val="3355"/>
              </a:lnSpc>
            </a:pPr>
            <a:r>
              <a:rPr lang="en-US" sz="2095">
                <a:solidFill>
                  <a:srgbClr val="FEFEFE"/>
                </a:solidFill>
                <a:latin typeface="Aktiv Grotesk Ex" panose="020B0604020203020204"/>
                <a:ea typeface="Aktiv Grotesk Ex" panose="020B0604020203020204"/>
                <a:cs typeface="Aktiv Grotesk Ex" panose="020B0604020203020204"/>
                <a:sym typeface="Aktiv Grotesk Ex" panose="020B0604020203020204"/>
              </a:rPr>
              <a:t>For more information, please visit: www.infinixmobility.com</a:t>
            </a:r>
            <a:endParaRPr lang="en-US" sz="20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3355"/>
              </a:lnSpc>
              <a:spcBef>
                <a:spcPct val="0"/>
              </a:spcBef>
            </a:pPr>
          </a:p>
        </p:txBody>
      </p:sp>
      <p:sp>
        <p:nvSpPr>
          <p:cNvPr id="5" name="TextBox 5"/>
          <p:cNvSpPr txBox="1"/>
          <p:nvPr/>
        </p:nvSpPr>
        <p:spPr>
          <a:xfrm>
            <a:off x="16098515" y="8644793"/>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//41</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6" name="Freeform 6"/>
          <p:cNvSpPr/>
          <p:nvPr/>
        </p:nvSpPr>
        <p:spPr>
          <a:xfrm>
            <a:off x="1028700" y="1028700"/>
            <a:ext cx="3307659" cy="720320"/>
          </a:xfrm>
          <a:custGeom>
            <a:avLst/>
            <a:gdLst/>
            <a:ahLst/>
            <a:cxnLst/>
            <a:rect l="l" t="t" r="r" b="b"/>
            <a:pathLst>
              <a:path w="3307659" h="720320">
                <a:moveTo>
                  <a:pt x="0" y="0"/>
                </a:moveTo>
                <a:lnTo>
                  <a:pt x="3307659" y="0"/>
                </a:lnTo>
                <a:lnTo>
                  <a:pt x="3307659" y="720320"/>
                </a:lnTo>
                <a:lnTo>
                  <a:pt x="0" y="720320"/>
                </a:lnTo>
                <a:lnTo>
                  <a:pt x="0" y="0"/>
                </a:lnTo>
                <a:close/>
              </a:path>
            </a:pathLst>
          </a:custGeom>
          <a:blipFill>
            <a:blip r:embed="rId2"/>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TextBox 3"/>
          <p:cNvSpPr txBox="1"/>
          <p:nvPr/>
        </p:nvSpPr>
        <p:spPr>
          <a:xfrm>
            <a:off x="12367657" y="1171575"/>
            <a:ext cx="4891206" cy="2594610"/>
          </a:xfrm>
          <a:prstGeom prst="rect">
            <a:avLst/>
          </a:prstGeom>
        </p:spPr>
        <p:txBody>
          <a:bodyPr lIns="0" tIns="0" rIns="0" bIns="0" rtlCol="0" anchor="t">
            <a:spAutoFit/>
          </a:bodyPr>
          <a:lstStyle/>
          <a:p>
            <a:pPr algn="r">
              <a:lnSpc>
                <a:spcPts val="2940"/>
              </a:lnSpc>
            </a:pPr>
            <a:r>
              <a:rPr lang="en-US" sz="2100">
                <a:solidFill>
                  <a:srgbClr val="FFFFFF"/>
                </a:solidFill>
                <a:latin typeface="Open Sauce" panose="00000500000000000000"/>
                <a:ea typeface="Open Sauce" panose="00000500000000000000"/>
                <a:cs typeface="Open Sauce" panose="00000500000000000000"/>
                <a:sym typeface="Open Sauce" panose="00000500000000000000"/>
              </a:rPr>
              <a:t>#INFINIXZEROFLIP</a:t>
            </a:r>
            <a:endParaRPr lang="en-US" sz="2100">
              <a:solidFill>
                <a:srgbClr val="FFFFFF"/>
              </a:solidFill>
              <a:latin typeface="Open Sauce" panose="00000500000000000000"/>
              <a:ea typeface="Open Sauce" panose="00000500000000000000"/>
              <a:cs typeface="Open Sauce" panose="00000500000000000000"/>
              <a:sym typeface="Open Sauce" panose="00000500000000000000"/>
            </a:endParaRPr>
          </a:p>
          <a:p>
            <a:pPr algn="r">
              <a:lnSpc>
                <a:spcPts val="2940"/>
              </a:lnSpc>
            </a:pPr>
            <a:r>
              <a:rPr lang="en-US" sz="2100">
                <a:solidFill>
                  <a:srgbClr val="FFFFFF"/>
                </a:solidFill>
                <a:latin typeface="Open Sauce" panose="00000500000000000000"/>
                <a:ea typeface="Open Sauce" panose="00000500000000000000"/>
                <a:cs typeface="Open Sauce" panose="00000500000000000000"/>
                <a:sym typeface="Open Sauce" panose="00000500000000000000"/>
              </a:rPr>
              <a:t>#VLOGONZEROFLIP</a:t>
            </a:r>
            <a:endParaRPr lang="en-US" sz="2100">
              <a:solidFill>
                <a:srgbClr val="FFFFFF"/>
              </a:solidFill>
              <a:latin typeface="Open Sauce" panose="00000500000000000000"/>
              <a:ea typeface="Open Sauce" panose="00000500000000000000"/>
              <a:cs typeface="Open Sauce" panose="00000500000000000000"/>
              <a:sym typeface="Open Sauce" panose="00000500000000000000"/>
            </a:endParaRPr>
          </a:p>
          <a:p>
            <a:pPr algn="r">
              <a:lnSpc>
                <a:spcPts val="2940"/>
              </a:lnSpc>
            </a:pPr>
            <a:r>
              <a:rPr lang="en-US" sz="2100">
                <a:solidFill>
                  <a:srgbClr val="FFFFFF"/>
                </a:solidFill>
                <a:latin typeface="Open Sauce" panose="00000500000000000000"/>
                <a:ea typeface="Open Sauce" panose="00000500000000000000"/>
                <a:cs typeface="Open Sauce" panose="00000500000000000000"/>
                <a:sym typeface="Open Sauce" panose="00000500000000000000"/>
              </a:rPr>
              <a:t>#GETINNOWZEROFLIP</a:t>
            </a:r>
            <a:endParaRPr lang="en-US" sz="2100">
              <a:solidFill>
                <a:srgbClr val="FFFFFF"/>
              </a:solidFill>
              <a:latin typeface="Open Sauce" panose="00000500000000000000"/>
              <a:ea typeface="Open Sauce" panose="00000500000000000000"/>
              <a:cs typeface="Open Sauce" panose="00000500000000000000"/>
              <a:sym typeface="Open Sauce" panose="00000500000000000000"/>
            </a:endParaRPr>
          </a:p>
          <a:p>
            <a:pPr algn="r">
              <a:lnSpc>
                <a:spcPts val="2940"/>
              </a:lnSpc>
            </a:pPr>
          </a:p>
          <a:p>
            <a:pPr algn="r">
              <a:lnSpc>
                <a:spcPts val="2940"/>
              </a:lnSpc>
            </a:pPr>
            <a:r>
              <a:rPr lang="en-US" sz="2100">
                <a:solidFill>
                  <a:srgbClr val="FFFFFF"/>
                </a:solidFill>
                <a:latin typeface="Open Sauce" panose="00000500000000000000"/>
                <a:ea typeface="Open Sauce" panose="00000500000000000000"/>
                <a:cs typeface="Open Sauce" panose="00000500000000000000"/>
                <a:sym typeface="Open Sauce" panose="00000500000000000000"/>
              </a:rPr>
              <a:t>We welcome you to share your ZERO Flip story on social media by tagging Infinix official accounts.</a:t>
            </a:r>
            <a:endParaRPr lang="en-US" sz="2100">
              <a:solidFill>
                <a:srgbClr val="FFFFFF"/>
              </a:solidFill>
              <a:latin typeface="Open Sauce" panose="00000500000000000000"/>
              <a:ea typeface="Open Sauce" panose="00000500000000000000"/>
              <a:cs typeface="Open Sauce" panose="00000500000000000000"/>
              <a:sym typeface="Open Sauce" panose="00000500000000000000"/>
            </a:endParaRPr>
          </a:p>
        </p:txBody>
      </p:sp>
      <p:grpSp>
        <p:nvGrpSpPr>
          <p:cNvPr id="4" name="Group 4"/>
          <p:cNvGrpSpPr/>
          <p:nvPr/>
        </p:nvGrpSpPr>
        <p:grpSpPr>
          <a:xfrm rot="0">
            <a:off x="1028700" y="9043104"/>
            <a:ext cx="7192957" cy="215196"/>
            <a:chOff x="0" y="0"/>
            <a:chExt cx="9590610" cy="286927"/>
          </a:xfrm>
        </p:grpSpPr>
        <p:sp>
          <p:nvSpPr>
            <p:cNvPr id="5" name="AutoShape 5"/>
            <p:cNvSpPr/>
            <p:nvPr/>
          </p:nvSpPr>
          <p:spPr>
            <a:xfrm>
              <a:off x="0" y="128647"/>
              <a:ext cx="9590610" cy="29633"/>
            </a:xfrm>
            <a:prstGeom prst="rect">
              <a:avLst/>
            </a:prstGeom>
            <a:solidFill>
              <a:srgbClr val="FFFFFF"/>
            </a:solidFill>
          </p:spPr>
        </p:sp>
        <p:sp>
          <p:nvSpPr>
            <p:cNvPr id="6" name="AutoShape 6"/>
            <p:cNvSpPr/>
            <p:nvPr/>
          </p:nvSpPr>
          <p:spPr>
            <a:xfrm>
              <a:off x="0" y="0"/>
              <a:ext cx="613239" cy="286927"/>
            </a:xfrm>
            <a:prstGeom prst="rect">
              <a:avLst/>
            </a:prstGeom>
            <a:solidFill>
              <a:srgbClr val="FFFFFF"/>
            </a:solidFill>
          </p:spPr>
        </p:sp>
      </p:grpSp>
      <p:sp>
        <p:nvSpPr>
          <p:cNvPr id="7" name="TextBox 7"/>
          <p:cNvSpPr txBox="1"/>
          <p:nvPr/>
        </p:nvSpPr>
        <p:spPr>
          <a:xfrm>
            <a:off x="1028700" y="4911932"/>
            <a:ext cx="11579582" cy="491711"/>
          </a:xfrm>
          <a:prstGeom prst="rect">
            <a:avLst/>
          </a:prstGeom>
        </p:spPr>
        <p:txBody>
          <a:bodyPr lIns="0" tIns="0" rIns="0" bIns="0" rtlCol="0" anchor="t">
            <a:spAutoFit/>
          </a:bodyPr>
          <a:lstStyle/>
          <a:p>
            <a:pPr marL="0" lvl="0" indent="0" algn="l">
              <a:lnSpc>
                <a:spcPts val="3815"/>
              </a:lnSpc>
            </a:pPr>
            <a:r>
              <a:rPr lang="en-US" sz="3465">
                <a:solidFill>
                  <a:srgbClr val="FEFEFE"/>
                </a:solidFill>
                <a:latin typeface="Aktiv Grotesk Ex" panose="020B0604020203020204"/>
                <a:ea typeface="Aktiv Grotesk Ex" panose="020B0604020203020204"/>
                <a:cs typeface="Aktiv Grotesk Ex" panose="020B0604020203020204"/>
                <a:sym typeface="Aktiv Grotesk Ex" panose="020B0604020203020204"/>
              </a:rPr>
              <a:t>Thanks for reading the story of the ZERO Flip.</a:t>
            </a:r>
            <a:endParaRPr lang="en-US" sz="346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8" name="Freeform 8"/>
          <p:cNvSpPr/>
          <p:nvPr/>
        </p:nvSpPr>
        <p:spPr>
          <a:xfrm>
            <a:off x="831458" y="702008"/>
            <a:ext cx="2038120" cy="443848"/>
          </a:xfrm>
          <a:custGeom>
            <a:avLst/>
            <a:gdLst/>
            <a:ahLst/>
            <a:cxnLst/>
            <a:rect l="l" t="t" r="r" b="b"/>
            <a:pathLst>
              <a:path w="2038120" h="443848">
                <a:moveTo>
                  <a:pt x="0" y="0"/>
                </a:moveTo>
                <a:lnTo>
                  <a:pt x="2038120" y="0"/>
                </a:lnTo>
                <a:lnTo>
                  <a:pt x="2038120" y="443848"/>
                </a:lnTo>
                <a:lnTo>
                  <a:pt x="0" y="443848"/>
                </a:lnTo>
                <a:lnTo>
                  <a:pt x="0" y="0"/>
                </a:lnTo>
                <a:close/>
              </a:path>
            </a:pathLst>
          </a:custGeom>
          <a:blipFill>
            <a:blip r:embed="rId2"/>
            <a:stretch>
              <a:fillRect/>
            </a:stretch>
          </a:blipFill>
        </p:spPr>
      </p:sp>
      <p:sp>
        <p:nvSpPr>
          <p:cNvPr id="9" name="TextBox 9"/>
          <p:cNvSpPr txBox="1"/>
          <p:nvPr/>
        </p:nvSpPr>
        <p:spPr>
          <a:xfrm>
            <a:off x="16098515" y="8644793"/>
            <a:ext cx="3420611"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//42</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3045309" y="174887"/>
            <a:ext cx="4985635" cy="4985635"/>
          </a:xfrm>
          <a:custGeom>
            <a:avLst/>
            <a:gdLst/>
            <a:ahLst/>
            <a:cxnLst/>
            <a:rect l="l" t="t" r="r" b="b"/>
            <a:pathLst>
              <a:path w="4985635" h="4985635">
                <a:moveTo>
                  <a:pt x="0" y="0"/>
                </a:moveTo>
                <a:lnTo>
                  <a:pt x="4985636" y="0"/>
                </a:lnTo>
                <a:lnTo>
                  <a:pt x="4985636" y="4985636"/>
                </a:lnTo>
                <a:lnTo>
                  <a:pt x="0" y="4985636"/>
                </a:lnTo>
                <a:lnTo>
                  <a:pt x="0" y="0"/>
                </a:lnTo>
                <a:close/>
              </a:path>
            </a:pathLst>
          </a:custGeom>
          <a:blipFill>
            <a:blip r:embed="rId2"/>
            <a:stretch>
              <a:fillRect/>
            </a:stretch>
          </a:blipFill>
        </p:spPr>
      </p:sp>
      <p:sp>
        <p:nvSpPr>
          <p:cNvPr id="4" name="TextBox 4"/>
          <p:cNvSpPr txBox="1"/>
          <p:nvPr/>
        </p:nvSpPr>
        <p:spPr>
          <a:xfrm>
            <a:off x="1716690" y="5387994"/>
            <a:ext cx="14854621" cy="2880361"/>
          </a:xfrm>
          <a:prstGeom prst="rect">
            <a:avLst/>
          </a:prstGeom>
        </p:spPr>
        <p:txBody>
          <a:bodyPr lIns="0" tIns="0" rIns="0" bIns="0" rtlCol="0" anchor="t">
            <a:spAutoFit/>
          </a:bodyPr>
          <a:lstStyle/>
          <a:p>
            <a:pPr algn="r">
              <a:lnSpc>
                <a:spcPts val="5040"/>
              </a:lnSpc>
            </a:pP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For Reference Only</a:t>
            </a:r>
            <a:endPar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5040"/>
              </a:lnSpc>
            </a:pPr>
          </a:p>
          <a:p>
            <a:pPr algn="r">
              <a:lnSpc>
                <a:spcPts val="3920"/>
              </a:lnSpc>
            </a:pPr>
            <a:r>
              <a:rPr lang="en-US" sz="2800">
                <a:solidFill>
                  <a:srgbClr val="FFFFFF"/>
                </a:solidFill>
                <a:latin typeface="Aktiv Grotesk Ex" panose="020B0604020203020204"/>
                <a:ea typeface="Aktiv Grotesk Ex" panose="020B0604020203020204"/>
                <a:cs typeface="Aktiv Grotesk Ex" panose="020B0604020203020204"/>
                <a:sym typeface="Aktiv Grotesk Ex" panose="020B0604020203020204"/>
              </a:rPr>
              <a:t>Please note that the review guide is for internal reference only. </a:t>
            </a:r>
            <a:endParaRPr lang="en-US" sz="28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3920"/>
              </a:lnSpc>
            </a:pPr>
            <a:r>
              <a:rPr lang="en-US" sz="2800">
                <a:solidFill>
                  <a:srgbClr val="FFFFFF"/>
                </a:solidFill>
                <a:latin typeface="Aktiv Grotesk Ex" panose="020B0604020203020204"/>
                <a:ea typeface="Aktiv Grotesk Ex" panose="020B0604020203020204"/>
                <a:cs typeface="Aktiv Grotesk Ex" panose="020B0604020203020204"/>
                <a:sym typeface="Aktiv Grotesk Ex" panose="020B0604020203020204"/>
              </a:rPr>
              <a:t>Images inside, including product pictures, are largely unauthorized. </a:t>
            </a:r>
            <a:endParaRPr lang="en-US" sz="28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a:p>
            <a:pPr algn="r">
              <a:lnSpc>
                <a:spcPts val="5040"/>
              </a:lnSpc>
              <a:spcBef>
                <a:spcPct val="0"/>
              </a:spcBef>
            </a:pPr>
            <a:r>
              <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rPr>
              <a:t>Please kindly refrain from releasing them publicly.</a:t>
            </a:r>
            <a:endParaRPr lang="en-US" sz="360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5" name="Freeform 5"/>
          <p:cNvSpPr/>
          <p:nvPr/>
        </p:nvSpPr>
        <p:spPr>
          <a:xfrm>
            <a:off x="789018" y="1028700"/>
            <a:ext cx="4303577" cy="937205"/>
          </a:xfrm>
          <a:custGeom>
            <a:avLst/>
            <a:gdLst/>
            <a:ahLst/>
            <a:cxnLst/>
            <a:rect l="l" t="t" r="r" b="b"/>
            <a:pathLst>
              <a:path w="4303577" h="937205">
                <a:moveTo>
                  <a:pt x="0" y="0"/>
                </a:moveTo>
                <a:lnTo>
                  <a:pt x="4303577" y="0"/>
                </a:lnTo>
                <a:lnTo>
                  <a:pt x="4303577" y="937205"/>
                </a:lnTo>
                <a:lnTo>
                  <a:pt x="0" y="937205"/>
                </a:lnTo>
                <a:lnTo>
                  <a:pt x="0" y="0"/>
                </a:lnTo>
                <a:close/>
              </a:path>
            </a:pathLst>
          </a:custGeom>
          <a:blipFill>
            <a:blip r:embed="rId3"/>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789018" y="1028700"/>
            <a:ext cx="4303577" cy="937205"/>
          </a:xfrm>
          <a:custGeom>
            <a:avLst/>
            <a:gdLst/>
            <a:ahLst/>
            <a:cxnLst/>
            <a:rect l="l" t="t" r="r" b="b"/>
            <a:pathLst>
              <a:path w="4303577" h="937205">
                <a:moveTo>
                  <a:pt x="0" y="0"/>
                </a:moveTo>
                <a:lnTo>
                  <a:pt x="4303577" y="0"/>
                </a:lnTo>
                <a:lnTo>
                  <a:pt x="4303577" y="937205"/>
                </a:lnTo>
                <a:lnTo>
                  <a:pt x="0" y="937205"/>
                </a:lnTo>
                <a:lnTo>
                  <a:pt x="0" y="0"/>
                </a:lnTo>
                <a:close/>
              </a:path>
            </a:pathLst>
          </a:custGeom>
          <a:blipFill>
            <a:blip r:embed="rId2"/>
            <a:stretch>
              <a:fillRect/>
            </a:stretch>
          </a:blipFill>
        </p:spPr>
      </p:sp>
      <p:sp>
        <p:nvSpPr>
          <p:cNvPr id="4" name="Freeform 4"/>
          <p:cNvSpPr/>
          <p:nvPr/>
        </p:nvSpPr>
        <p:spPr>
          <a:xfrm>
            <a:off x="13045309" y="174887"/>
            <a:ext cx="4985635" cy="4985635"/>
          </a:xfrm>
          <a:custGeom>
            <a:avLst/>
            <a:gdLst/>
            <a:ahLst/>
            <a:cxnLst/>
            <a:rect l="l" t="t" r="r" b="b"/>
            <a:pathLst>
              <a:path w="4985635" h="4985635">
                <a:moveTo>
                  <a:pt x="0" y="0"/>
                </a:moveTo>
                <a:lnTo>
                  <a:pt x="4985636" y="0"/>
                </a:lnTo>
                <a:lnTo>
                  <a:pt x="4985636" y="4985636"/>
                </a:lnTo>
                <a:lnTo>
                  <a:pt x="0" y="4985636"/>
                </a:lnTo>
                <a:lnTo>
                  <a:pt x="0" y="0"/>
                </a:lnTo>
                <a:close/>
              </a:path>
            </a:pathLst>
          </a:custGeom>
          <a:blipFill>
            <a:blip r:embed="rId3"/>
            <a:stretch>
              <a:fillRect/>
            </a:stretch>
          </a:blipFill>
        </p:spPr>
      </p:sp>
      <p:sp>
        <p:nvSpPr>
          <p:cNvPr id="5" name="TextBox 5"/>
          <p:cNvSpPr txBox="1"/>
          <p:nvPr/>
        </p:nvSpPr>
        <p:spPr>
          <a:xfrm>
            <a:off x="789018" y="7076253"/>
            <a:ext cx="13966180" cy="2306955"/>
          </a:xfrm>
          <a:prstGeom prst="rect">
            <a:avLst/>
          </a:prstGeom>
        </p:spPr>
        <p:txBody>
          <a:bodyPr lIns="0" tIns="0" rIns="0" bIns="0" rtlCol="0" anchor="t">
            <a:spAutoFit/>
          </a:bodyPr>
          <a:lstStyle/>
          <a:p>
            <a:pPr algn="l">
              <a:lnSpc>
                <a:spcPts val="4340"/>
              </a:lnSpc>
            </a:pPr>
            <a:r>
              <a:rPr lang="en-US" sz="3100">
                <a:solidFill>
                  <a:srgbClr val="FEFEFE"/>
                </a:solidFill>
                <a:latin typeface="Aktiv Grotesk Ex" panose="020B0604020203020204"/>
                <a:ea typeface="Aktiv Grotesk Ex" panose="020B0604020203020204"/>
                <a:cs typeface="Aktiv Grotesk Ex" panose="020B0604020203020204"/>
                <a:sym typeface="Aktiv Grotesk Ex" panose="020B0604020203020204"/>
              </a:rPr>
              <a:t>FIND US</a:t>
            </a:r>
            <a:endParaRPr lang="en-US" sz="31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800"/>
              </a:lnSpc>
            </a:pPr>
          </a:p>
          <a:p>
            <a:pPr marL="0" lvl="0" indent="0" algn="l">
              <a:lnSpc>
                <a:spcPts val="2800"/>
              </a:lnSpc>
              <a:spcBef>
                <a:spcPct val="0"/>
              </a:spcBef>
            </a:pPr>
            <a:r>
              <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FB: @InfinixMobile </a:t>
            </a:r>
            <a:endPar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800"/>
              </a:lnSpc>
              <a:spcBef>
                <a:spcPct val="0"/>
              </a:spcBef>
            </a:pPr>
            <a:r>
              <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IG: @infinixglobal </a:t>
            </a:r>
            <a:endPar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800"/>
              </a:lnSpc>
              <a:spcBef>
                <a:spcPct val="0"/>
              </a:spcBef>
            </a:pPr>
            <a:r>
              <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X: @Infinix_Mobile </a:t>
            </a:r>
            <a:endPar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marL="0" lvl="0" indent="0" algn="l">
              <a:lnSpc>
                <a:spcPts val="2800"/>
              </a:lnSpc>
              <a:spcBef>
                <a:spcPct val="0"/>
              </a:spcBef>
            </a:pPr>
            <a:r>
              <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rPr>
              <a:t>YT: @Infinix Mobile</a:t>
            </a:r>
            <a:endParaRPr lang="en-US" sz="2000" u="none" strike="noStrike">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6" name="TextBox 6"/>
          <p:cNvSpPr txBox="1"/>
          <p:nvPr/>
        </p:nvSpPr>
        <p:spPr>
          <a:xfrm>
            <a:off x="789018" y="4445825"/>
            <a:ext cx="7478671" cy="1296046"/>
          </a:xfrm>
          <a:prstGeom prst="rect">
            <a:avLst/>
          </a:prstGeom>
        </p:spPr>
        <p:txBody>
          <a:bodyPr lIns="0" tIns="0" rIns="0" bIns="0" rtlCol="0" anchor="t">
            <a:spAutoFit/>
          </a:bodyPr>
          <a:lstStyle/>
          <a:p>
            <a:pPr algn="l">
              <a:lnSpc>
                <a:spcPts val="8630"/>
              </a:lnSpc>
            </a:pPr>
            <a:r>
              <a:rPr lang="en-US" sz="7635">
                <a:solidFill>
                  <a:srgbClr val="FEFEFE"/>
                </a:solidFill>
                <a:latin typeface="Infinix Display"/>
                <a:ea typeface="Infinix Display"/>
                <a:cs typeface="Infinix Display"/>
                <a:sym typeface="Infinix Display"/>
              </a:rPr>
              <a:t>THANK YOU</a:t>
            </a:r>
            <a:endParaRPr lang="en-US" sz="7635">
              <a:solidFill>
                <a:srgbClr val="FEFEFE"/>
              </a:solidFill>
              <a:latin typeface="Infinix Display"/>
              <a:ea typeface="Infinix Display"/>
              <a:cs typeface="Infinix Display"/>
              <a:sym typeface="Infinix Display"/>
            </a:endParaRPr>
          </a:p>
        </p:txBody>
      </p:sp>
      <p:sp>
        <p:nvSpPr>
          <p:cNvPr id="7" name="Freeform 7"/>
          <p:cNvSpPr/>
          <p:nvPr/>
        </p:nvSpPr>
        <p:spPr>
          <a:xfrm flipH="1">
            <a:off x="9472392" y="1122105"/>
            <a:ext cx="7515561" cy="9395342"/>
          </a:xfrm>
          <a:custGeom>
            <a:avLst/>
            <a:gdLst/>
            <a:ahLst/>
            <a:cxnLst/>
            <a:rect l="l" t="t" r="r" b="b"/>
            <a:pathLst>
              <a:path w="7515561" h="9395342">
                <a:moveTo>
                  <a:pt x="7515561" y="0"/>
                </a:moveTo>
                <a:lnTo>
                  <a:pt x="0" y="0"/>
                </a:lnTo>
                <a:lnTo>
                  <a:pt x="0" y="9395343"/>
                </a:lnTo>
                <a:lnTo>
                  <a:pt x="7515561" y="9395343"/>
                </a:lnTo>
                <a:lnTo>
                  <a:pt x="7515561" y="0"/>
                </a:lnTo>
                <a:close/>
              </a:path>
            </a:pathLst>
          </a:custGeom>
          <a:blipFill>
            <a:blip r:embed="rId4"/>
            <a:stretch>
              <a:fillRect l="-37257" t="-26044" r="-44709" b="-19515"/>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6402079" y="481827"/>
            <a:ext cx="18393048" cy="12902724"/>
          </a:xfrm>
          <a:custGeom>
            <a:avLst/>
            <a:gdLst/>
            <a:ahLst/>
            <a:cxnLst/>
            <a:rect l="l" t="t" r="r" b="b"/>
            <a:pathLst>
              <a:path w="18393048" h="12902724">
                <a:moveTo>
                  <a:pt x="0" y="0"/>
                </a:moveTo>
                <a:lnTo>
                  <a:pt x="18393048" y="0"/>
                </a:lnTo>
                <a:lnTo>
                  <a:pt x="18393048" y="12902724"/>
                </a:lnTo>
                <a:lnTo>
                  <a:pt x="0" y="12902724"/>
                </a:lnTo>
                <a:lnTo>
                  <a:pt x="0" y="0"/>
                </a:lnTo>
                <a:close/>
              </a:path>
            </a:pathLst>
          </a:custGeom>
          <a:blipFill>
            <a:blip r:embed="rId1"/>
            <a:stretch>
              <a:fillRect l="-17078" t="-11334"/>
            </a:stretch>
          </a:blipFill>
        </p:spPr>
      </p:sp>
      <p:sp>
        <p:nvSpPr>
          <p:cNvPr id="3" name="TextBox 3"/>
          <p:cNvSpPr txBox="1"/>
          <p:nvPr/>
        </p:nvSpPr>
        <p:spPr>
          <a:xfrm>
            <a:off x="717063" y="4387595"/>
            <a:ext cx="5307317" cy="2355797"/>
          </a:xfrm>
          <a:prstGeom prst="rect">
            <a:avLst/>
          </a:prstGeom>
        </p:spPr>
        <p:txBody>
          <a:bodyPr lIns="0" tIns="0" rIns="0" bIns="0" rtlCol="0" anchor="t">
            <a:spAutoFit/>
          </a:bodyPr>
          <a:lstStyle/>
          <a:p>
            <a:pPr algn="ctr">
              <a:lnSpc>
                <a:spcPts val="8865"/>
              </a:lnSpc>
            </a:pPr>
            <a:r>
              <a:rPr lang="en-US" sz="6330">
                <a:solidFill>
                  <a:srgbClr val="FFFFFF"/>
                </a:solidFill>
                <a:latin typeface="Infinix Display"/>
                <a:ea typeface="Infinix Display"/>
                <a:cs typeface="Infinix Display"/>
                <a:sym typeface="Infinix Display"/>
              </a:rPr>
              <a:t>DESIGN</a:t>
            </a:r>
            <a:r>
              <a:rPr lang="en-US" sz="6330">
                <a:solidFill>
                  <a:srgbClr val="FFFFFF"/>
                </a:solidFill>
                <a:latin typeface="Infinix Display"/>
                <a:ea typeface="Infinix Display"/>
                <a:cs typeface="Infinix Display"/>
                <a:sym typeface="Infinix Display"/>
              </a:rPr>
              <a:t> </a:t>
            </a:r>
            <a:endParaRPr lang="en-US" sz="6330">
              <a:solidFill>
                <a:srgbClr val="FFFFFF"/>
              </a:solidFill>
              <a:latin typeface="Infinix Display"/>
              <a:ea typeface="Infinix Display"/>
              <a:cs typeface="Infinix Display"/>
              <a:sym typeface="Infinix Display"/>
            </a:endParaRPr>
          </a:p>
          <a:p>
            <a:pPr algn="ctr">
              <a:lnSpc>
                <a:spcPts val="8865"/>
              </a:lnSpc>
              <a:spcBef>
                <a:spcPct val="0"/>
              </a:spcBef>
            </a:pPr>
            <a:r>
              <a:rPr lang="en-US" sz="6330">
                <a:solidFill>
                  <a:srgbClr val="FFFFFF"/>
                </a:solidFill>
                <a:latin typeface="Infinix Display"/>
                <a:ea typeface="Infinix Display"/>
                <a:cs typeface="Infinix Display"/>
                <a:sym typeface="Infinix Display"/>
              </a:rPr>
              <a:t>&amp; DISPLAY</a:t>
            </a:r>
            <a:endParaRPr lang="en-US" sz="6330">
              <a:solidFill>
                <a:srgbClr val="FFFFFF"/>
              </a:solidFill>
              <a:latin typeface="Infinix Display"/>
              <a:ea typeface="Infinix Display"/>
              <a:cs typeface="Infinix Display"/>
              <a:sym typeface="Infinix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grpSp>
        <p:nvGrpSpPr>
          <p:cNvPr id="4" name="Group 4"/>
          <p:cNvGrpSpPr/>
          <p:nvPr/>
        </p:nvGrpSpPr>
        <p:grpSpPr>
          <a:xfrm rot="0">
            <a:off x="5247800" y="1028700"/>
            <a:ext cx="215196" cy="8229600"/>
            <a:chOff x="0" y="0"/>
            <a:chExt cx="286927" cy="10972800"/>
          </a:xfrm>
        </p:grpSpPr>
        <p:sp>
          <p:nvSpPr>
            <p:cNvPr id="5" name="AutoShape 5"/>
            <p:cNvSpPr/>
            <p:nvPr/>
          </p:nvSpPr>
          <p:spPr>
            <a:xfrm>
              <a:off x="128647" y="0"/>
              <a:ext cx="29633" cy="10972800"/>
            </a:xfrm>
            <a:prstGeom prst="rect">
              <a:avLst/>
            </a:prstGeom>
            <a:solidFill>
              <a:srgbClr val="FFFFFF"/>
            </a:solidFill>
          </p:spPr>
        </p:sp>
        <p:sp>
          <p:nvSpPr>
            <p:cNvPr id="6" name="AutoShape 6"/>
            <p:cNvSpPr/>
            <p:nvPr/>
          </p:nvSpPr>
          <p:spPr>
            <a:xfrm rot="-5400000">
              <a:off x="-163156" y="163156"/>
              <a:ext cx="613239" cy="286927"/>
            </a:xfrm>
            <a:prstGeom prst="rect">
              <a:avLst/>
            </a:prstGeom>
            <a:solidFill>
              <a:srgbClr val="FFFFFF"/>
            </a:solidFill>
          </p:spPr>
        </p:sp>
      </p:grpSp>
      <p:sp>
        <p:nvSpPr>
          <p:cNvPr id="7" name="Freeform 7"/>
          <p:cNvSpPr/>
          <p:nvPr/>
        </p:nvSpPr>
        <p:spPr>
          <a:xfrm rot="-5400000">
            <a:off x="10350305" y="2513268"/>
            <a:ext cx="9232287" cy="5260465"/>
          </a:xfrm>
          <a:custGeom>
            <a:avLst/>
            <a:gdLst/>
            <a:ahLst/>
            <a:cxnLst/>
            <a:rect l="l" t="t" r="r" b="b"/>
            <a:pathLst>
              <a:path w="9232287" h="5260465">
                <a:moveTo>
                  <a:pt x="0" y="0"/>
                </a:moveTo>
                <a:lnTo>
                  <a:pt x="9232286" y="0"/>
                </a:lnTo>
                <a:lnTo>
                  <a:pt x="9232286" y="5260464"/>
                </a:lnTo>
                <a:lnTo>
                  <a:pt x="0" y="5260464"/>
                </a:lnTo>
                <a:lnTo>
                  <a:pt x="0" y="0"/>
                </a:lnTo>
                <a:close/>
              </a:path>
            </a:pathLst>
          </a:custGeom>
          <a:blipFill>
            <a:blip r:embed="rId3"/>
            <a:stretch>
              <a:fillRect l="-11153" t="-53131" r="-5576" b="-51733"/>
            </a:stretch>
          </a:blipFill>
        </p:spPr>
      </p:sp>
      <p:sp>
        <p:nvSpPr>
          <p:cNvPr id="8" name="Freeform 8"/>
          <p:cNvSpPr/>
          <p:nvPr/>
        </p:nvSpPr>
        <p:spPr>
          <a:xfrm>
            <a:off x="12662160" y="-262500"/>
            <a:ext cx="4608576" cy="8229600"/>
          </a:xfrm>
          <a:custGeom>
            <a:avLst/>
            <a:gdLst/>
            <a:ahLst/>
            <a:cxnLst/>
            <a:rect l="l" t="t" r="r" b="b"/>
            <a:pathLst>
              <a:path w="4608576" h="8229600">
                <a:moveTo>
                  <a:pt x="0" y="0"/>
                </a:moveTo>
                <a:lnTo>
                  <a:pt x="4608576" y="0"/>
                </a:lnTo>
                <a:lnTo>
                  <a:pt x="4608576" y="8229600"/>
                </a:lnTo>
                <a:lnTo>
                  <a:pt x="0" y="8229600"/>
                </a:lnTo>
                <a:lnTo>
                  <a:pt x="0" y="0"/>
                </a:lnTo>
                <a:close/>
              </a:path>
            </a:pathLst>
          </a:custGeom>
          <a:blipFill>
            <a:blip r:embed="rId4"/>
            <a:stretch>
              <a:fillRect/>
            </a:stretch>
          </a:blipFill>
        </p:spPr>
      </p:sp>
      <p:grpSp>
        <p:nvGrpSpPr>
          <p:cNvPr id="9" name="Group 9"/>
          <p:cNvGrpSpPr/>
          <p:nvPr/>
        </p:nvGrpSpPr>
        <p:grpSpPr>
          <a:xfrm rot="0">
            <a:off x="366511" y="5143500"/>
            <a:ext cx="4654292" cy="2978792"/>
            <a:chOff x="0" y="0"/>
            <a:chExt cx="2047844" cy="1310640"/>
          </a:xfrm>
        </p:grpSpPr>
        <p:sp>
          <p:nvSpPr>
            <p:cNvPr id="10" name="Freeform 10"/>
            <p:cNvSpPr/>
            <p:nvPr/>
          </p:nvSpPr>
          <p:spPr>
            <a:xfrm>
              <a:off x="3409" y="0"/>
              <a:ext cx="2046975" cy="1313180"/>
            </a:xfrm>
            <a:custGeom>
              <a:avLst/>
              <a:gdLst/>
              <a:ahLst/>
              <a:cxnLst/>
              <a:rect l="l" t="t" r="r" b="b"/>
              <a:pathLst>
                <a:path w="2046975" h="1313180">
                  <a:moveTo>
                    <a:pt x="773908" y="1216660"/>
                  </a:moveTo>
                  <a:cubicBezTo>
                    <a:pt x="768226" y="1219200"/>
                    <a:pt x="760271" y="1224280"/>
                    <a:pt x="753452" y="1225550"/>
                  </a:cubicBezTo>
                  <a:cubicBezTo>
                    <a:pt x="737543" y="1228090"/>
                    <a:pt x="720496" y="1226820"/>
                    <a:pt x="704586" y="1229360"/>
                  </a:cubicBezTo>
                  <a:cubicBezTo>
                    <a:pt x="693222" y="1230630"/>
                    <a:pt x="682994" y="1235710"/>
                    <a:pt x="672766" y="1236980"/>
                  </a:cubicBezTo>
                  <a:cubicBezTo>
                    <a:pt x="636400" y="1243330"/>
                    <a:pt x="600035" y="1248410"/>
                    <a:pt x="562532" y="1254760"/>
                  </a:cubicBezTo>
                  <a:cubicBezTo>
                    <a:pt x="548895" y="1257300"/>
                    <a:pt x="535258" y="1257300"/>
                    <a:pt x="521621" y="1257300"/>
                  </a:cubicBezTo>
                  <a:cubicBezTo>
                    <a:pt x="521621" y="1256030"/>
                    <a:pt x="520485" y="1253490"/>
                    <a:pt x="520485" y="1252220"/>
                  </a:cubicBezTo>
                  <a:cubicBezTo>
                    <a:pt x="511393" y="1257300"/>
                    <a:pt x="504575" y="1264920"/>
                    <a:pt x="497756" y="1263650"/>
                  </a:cubicBezTo>
                  <a:cubicBezTo>
                    <a:pt x="472755" y="1261110"/>
                    <a:pt x="453435" y="1281430"/>
                    <a:pt x="429570" y="1280160"/>
                  </a:cubicBezTo>
                  <a:lnTo>
                    <a:pt x="413660" y="1280160"/>
                  </a:lnTo>
                  <a:cubicBezTo>
                    <a:pt x="403432" y="1280160"/>
                    <a:pt x="393205" y="1280160"/>
                    <a:pt x="381840" y="1283970"/>
                  </a:cubicBezTo>
                  <a:cubicBezTo>
                    <a:pt x="378431" y="1280160"/>
                    <a:pt x="373885" y="1276350"/>
                    <a:pt x="372749" y="1273810"/>
                  </a:cubicBezTo>
                  <a:cubicBezTo>
                    <a:pt x="365930" y="1277620"/>
                    <a:pt x="360248" y="1281430"/>
                    <a:pt x="355702" y="1283970"/>
                  </a:cubicBezTo>
                  <a:cubicBezTo>
                    <a:pt x="344338" y="1289050"/>
                    <a:pt x="332974" y="1295400"/>
                    <a:pt x="321610" y="1300480"/>
                  </a:cubicBezTo>
                  <a:cubicBezTo>
                    <a:pt x="312518" y="1304290"/>
                    <a:pt x="303427" y="1306830"/>
                    <a:pt x="294335" y="1309370"/>
                  </a:cubicBezTo>
                  <a:cubicBezTo>
                    <a:pt x="279562" y="1313180"/>
                    <a:pt x="250015" y="1287780"/>
                    <a:pt x="251151" y="1271270"/>
                  </a:cubicBezTo>
                  <a:cubicBezTo>
                    <a:pt x="251151" y="1268730"/>
                    <a:pt x="254560" y="1266190"/>
                    <a:pt x="255697" y="1264920"/>
                  </a:cubicBezTo>
                  <a:cubicBezTo>
                    <a:pt x="242060" y="1259840"/>
                    <a:pt x="231832" y="1249680"/>
                    <a:pt x="225013" y="1235710"/>
                  </a:cubicBezTo>
                  <a:cubicBezTo>
                    <a:pt x="219331" y="1223010"/>
                    <a:pt x="212512" y="1210310"/>
                    <a:pt x="205694" y="1195070"/>
                  </a:cubicBezTo>
                  <a:cubicBezTo>
                    <a:pt x="213649" y="1187450"/>
                    <a:pt x="223877" y="1178560"/>
                    <a:pt x="234105" y="1169670"/>
                  </a:cubicBezTo>
                  <a:cubicBezTo>
                    <a:pt x="242060" y="1163320"/>
                    <a:pt x="244332" y="1158240"/>
                    <a:pt x="236377" y="1149350"/>
                  </a:cubicBezTo>
                  <a:cubicBezTo>
                    <a:pt x="226150" y="1137920"/>
                    <a:pt x="215922" y="1126490"/>
                    <a:pt x="206830" y="1112520"/>
                  </a:cubicBezTo>
                  <a:cubicBezTo>
                    <a:pt x="201148" y="1104900"/>
                    <a:pt x="201148" y="1093470"/>
                    <a:pt x="196602" y="1084580"/>
                  </a:cubicBezTo>
                  <a:cubicBezTo>
                    <a:pt x="187511" y="1070610"/>
                    <a:pt x="176147" y="1062990"/>
                    <a:pt x="159100" y="1066800"/>
                  </a:cubicBezTo>
                  <a:cubicBezTo>
                    <a:pt x="147736" y="1069340"/>
                    <a:pt x="134099" y="1065530"/>
                    <a:pt x="122735" y="1065530"/>
                  </a:cubicBezTo>
                  <a:cubicBezTo>
                    <a:pt x="117052" y="1059180"/>
                    <a:pt x="109097" y="1052830"/>
                    <a:pt x="104552" y="1043940"/>
                  </a:cubicBezTo>
                  <a:cubicBezTo>
                    <a:pt x="93187" y="1023620"/>
                    <a:pt x="82960" y="1002030"/>
                    <a:pt x="72732" y="981710"/>
                  </a:cubicBezTo>
                  <a:cubicBezTo>
                    <a:pt x="65913" y="969010"/>
                    <a:pt x="57958" y="957580"/>
                    <a:pt x="51140" y="944880"/>
                  </a:cubicBezTo>
                  <a:cubicBezTo>
                    <a:pt x="47730" y="938530"/>
                    <a:pt x="47730" y="929640"/>
                    <a:pt x="47730" y="923290"/>
                  </a:cubicBezTo>
                  <a:cubicBezTo>
                    <a:pt x="48867" y="908050"/>
                    <a:pt x="40912" y="899160"/>
                    <a:pt x="30684" y="890270"/>
                  </a:cubicBezTo>
                  <a:cubicBezTo>
                    <a:pt x="20456" y="881380"/>
                    <a:pt x="17047" y="857250"/>
                    <a:pt x="22729" y="845820"/>
                  </a:cubicBezTo>
                  <a:cubicBezTo>
                    <a:pt x="15910" y="839470"/>
                    <a:pt x="9092" y="833120"/>
                    <a:pt x="0" y="825500"/>
                  </a:cubicBezTo>
                  <a:cubicBezTo>
                    <a:pt x="15910" y="815340"/>
                    <a:pt x="28411" y="807720"/>
                    <a:pt x="40912" y="798830"/>
                  </a:cubicBezTo>
                  <a:cubicBezTo>
                    <a:pt x="54549" y="791210"/>
                    <a:pt x="67050" y="782320"/>
                    <a:pt x="84096" y="773430"/>
                  </a:cubicBezTo>
                  <a:cubicBezTo>
                    <a:pt x="72732" y="739140"/>
                    <a:pt x="60231" y="702310"/>
                    <a:pt x="46594" y="665480"/>
                  </a:cubicBezTo>
                  <a:cubicBezTo>
                    <a:pt x="52276" y="660400"/>
                    <a:pt x="57958" y="655320"/>
                    <a:pt x="62504" y="650240"/>
                  </a:cubicBezTo>
                  <a:cubicBezTo>
                    <a:pt x="50003" y="635000"/>
                    <a:pt x="40912" y="618490"/>
                    <a:pt x="30684" y="600710"/>
                  </a:cubicBezTo>
                  <a:cubicBezTo>
                    <a:pt x="29547" y="599440"/>
                    <a:pt x="32957" y="595630"/>
                    <a:pt x="31820" y="593090"/>
                  </a:cubicBezTo>
                  <a:cubicBezTo>
                    <a:pt x="30684" y="584200"/>
                    <a:pt x="28411" y="575310"/>
                    <a:pt x="26138" y="566420"/>
                  </a:cubicBezTo>
                  <a:cubicBezTo>
                    <a:pt x="22729" y="556260"/>
                    <a:pt x="18183" y="544830"/>
                    <a:pt x="15910" y="534670"/>
                  </a:cubicBezTo>
                  <a:cubicBezTo>
                    <a:pt x="12501" y="523240"/>
                    <a:pt x="9092" y="511810"/>
                    <a:pt x="5682" y="496570"/>
                  </a:cubicBezTo>
                  <a:cubicBezTo>
                    <a:pt x="25002" y="485140"/>
                    <a:pt x="43185" y="468630"/>
                    <a:pt x="69322" y="466090"/>
                  </a:cubicBezTo>
                  <a:cubicBezTo>
                    <a:pt x="92051" y="463550"/>
                    <a:pt x="113643" y="455930"/>
                    <a:pt x="135235" y="450850"/>
                  </a:cubicBezTo>
                  <a:cubicBezTo>
                    <a:pt x="136372" y="450850"/>
                    <a:pt x="138645" y="449580"/>
                    <a:pt x="139781" y="449580"/>
                  </a:cubicBezTo>
                  <a:cubicBezTo>
                    <a:pt x="179556" y="441960"/>
                    <a:pt x="179556" y="440690"/>
                    <a:pt x="163646" y="400050"/>
                  </a:cubicBezTo>
                  <a:cubicBezTo>
                    <a:pt x="156827" y="382270"/>
                    <a:pt x="153418" y="363220"/>
                    <a:pt x="151145" y="345440"/>
                  </a:cubicBezTo>
                  <a:cubicBezTo>
                    <a:pt x="150009" y="337820"/>
                    <a:pt x="156827" y="330200"/>
                    <a:pt x="160237" y="321310"/>
                  </a:cubicBezTo>
                  <a:cubicBezTo>
                    <a:pt x="159100" y="321310"/>
                    <a:pt x="157964" y="318770"/>
                    <a:pt x="155691" y="317500"/>
                  </a:cubicBezTo>
                  <a:cubicBezTo>
                    <a:pt x="145463" y="316230"/>
                    <a:pt x="130690" y="318770"/>
                    <a:pt x="125007" y="312420"/>
                  </a:cubicBezTo>
                  <a:cubicBezTo>
                    <a:pt x="113643" y="299720"/>
                    <a:pt x="102279" y="283210"/>
                    <a:pt x="98870" y="265430"/>
                  </a:cubicBezTo>
                  <a:cubicBezTo>
                    <a:pt x="89778" y="228600"/>
                    <a:pt x="85232" y="190500"/>
                    <a:pt x="79550" y="152400"/>
                  </a:cubicBezTo>
                  <a:cubicBezTo>
                    <a:pt x="113643" y="120650"/>
                    <a:pt x="156827" y="118110"/>
                    <a:pt x="196602" y="107950"/>
                  </a:cubicBezTo>
                  <a:cubicBezTo>
                    <a:pt x="218195" y="101600"/>
                    <a:pt x="239787" y="93980"/>
                    <a:pt x="262515" y="87630"/>
                  </a:cubicBezTo>
                  <a:cubicBezTo>
                    <a:pt x="286380" y="81280"/>
                    <a:pt x="310245" y="73660"/>
                    <a:pt x="334110" y="69850"/>
                  </a:cubicBezTo>
                  <a:cubicBezTo>
                    <a:pt x="376158" y="62230"/>
                    <a:pt x="419342" y="55880"/>
                    <a:pt x="462527" y="49530"/>
                  </a:cubicBezTo>
                  <a:cubicBezTo>
                    <a:pt x="495483" y="44450"/>
                    <a:pt x="528440" y="41910"/>
                    <a:pt x="560260" y="38100"/>
                  </a:cubicBezTo>
                  <a:cubicBezTo>
                    <a:pt x="602308" y="33020"/>
                    <a:pt x="643219" y="26670"/>
                    <a:pt x="685267" y="22860"/>
                  </a:cubicBezTo>
                  <a:cubicBezTo>
                    <a:pt x="715950" y="20320"/>
                    <a:pt x="746634" y="25400"/>
                    <a:pt x="776181" y="19050"/>
                  </a:cubicBezTo>
                  <a:cubicBezTo>
                    <a:pt x="827320" y="6350"/>
                    <a:pt x="879596" y="8890"/>
                    <a:pt x="930735" y="3810"/>
                  </a:cubicBezTo>
                  <a:cubicBezTo>
                    <a:pt x="976192" y="0"/>
                    <a:pt x="1021650" y="1270"/>
                    <a:pt x="1067107" y="1270"/>
                  </a:cubicBezTo>
                  <a:cubicBezTo>
                    <a:pt x="1111428" y="1270"/>
                    <a:pt x="1154612" y="0"/>
                    <a:pt x="1198932" y="2540"/>
                  </a:cubicBezTo>
                  <a:cubicBezTo>
                    <a:pt x="1260300" y="5080"/>
                    <a:pt x="1322803" y="8890"/>
                    <a:pt x="1384170" y="12700"/>
                  </a:cubicBezTo>
                  <a:cubicBezTo>
                    <a:pt x="1426218" y="15240"/>
                    <a:pt x="1467130" y="16510"/>
                    <a:pt x="1509177" y="20320"/>
                  </a:cubicBezTo>
                  <a:cubicBezTo>
                    <a:pt x="1538725" y="22860"/>
                    <a:pt x="1569408" y="26670"/>
                    <a:pt x="1598955" y="31750"/>
                  </a:cubicBezTo>
                  <a:cubicBezTo>
                    <a:pt x="1637594" y="38100"/>
                    <a:pt x="1677369" y="44450"/>
                    <a:pt x="1716008" y="52070"/>
                  </a:cubicBezTo>
                  <a:cubicBezTo>
                    <a:pt x="1750100" y="58420"/>
                    <a:pt x="1783057" y="67310"/>
                    <a:pt x="1816013" y="76200"/>
                  </a:cubicBezTo>
                  <a:cubicBezTo>
                    <a:pt x="1826241" y="78740"/>
                    <a:pt x="1833060" y="96520"/>
                    <a:pt x="1830787" y="110490"/>
                  </a:cubicBezTo>
                  <a:cubicBezTo>
                    <a:pt x="1829650" y="121920"/>
                    <a:pt x="1828514" y="134620"/>
                    <a:pt x="1828514" y="146050"/>
                  </a:cubicBezTo>
                  <a:cubicBezTo>
                    <a:pt x="1828514" y="163830"/>
                    <a:pt x="1820559" y="172720"/>
                    <a:pt x="1804649" y="175260"/>
                  </a:cubicBezTo>
                  <a:cubicBezTo>
                    <a:pt x="1809195" y="179070"/>
                    <a:pt x="1812604" y="181610"/>
                    <a:pt x="1817150" y="185420"/>
                  </a:cubicBezTo>
                  <a:cubicBezTo>
                    <a:pt x="1809195" y="190500"/>
                    <a:pt x="1801240" y="194310"/>
                    <a:pt x="1793285" y="198120"/>
                  </a:cubicBezTo>
                  <a:cubicBezTo>
                    <a:pt x="1794421" y="201930"/>
                    <a:pt x="1796694" y="205740"/>
                    <a:pt x="1798967" y="212090"/>
                  </a:cubicBezTo>
                  <a:lnTo>
                    <a:pt x="1788739" y="215900"/>
                  </a:lnTo>
                  <a:cubicBezTo>
                    <a:pt x="1791012" y="218440"/>
                    <a:pt x="1792148" y="222250"/>
                    <a:pt x="1793285" y="222250"/>
                  </a:cubicBezTo>
                  <a:cubicBezTo>
                    <a:pt x="1825105" y="224790"/>
                    <a:pt x="1825105" y="251460"/>
                    <a:pt x="1826241" y="275590"/>
                  </a:cubicBezTo>
                  <a:cubicBezTo>
                    <a:pt x="1827378" y="297180"/>
                    <a:pt x="1826241" y="318770"/>
                    <a:pt x="1825105" y="340360"/>
                  </a:cubicBezTo>
                  <a:cubicBezTo>
                    <a:pt x="1825105" y="346710"/>
                    <a:pt x="1820559" y="351790"/>
                    <a:pt x="1820559" y="354330"/>
                  </a:cubicBezTo>
                  <a:cubicBezTo>
                    <a:pt x="1812604" y="355600"/>
                    <a:pt x="1806922" y="355600"/>
                    <a:pt x="1802376" y="356870"/>
                  </a:cubicBezTo>
                  <a:cubicBezTo>
                    <a:pt x="1805785" y="363220"/>
                    <a:pt x="1808058" y="373380"/>
                    <a:pt x="1813740" y="374650"/>
                  </a:cubicBezTo>
                  <a:cubicBezTo>
                    <a:pt x="1837605" y="383540"/>
                    <a:pt x="1862607" y="391160"/>
                    <a:pt x="1887608" y="397510"/>
                  </a:cubicBezTo>
                  <a:cubicBezTo>
                    <a:pt x="1908064" y="402590"/>
                    <a:pt x="1926247" y="407670"/>
                    <a:pt x="1925110" y="438150"/>
                  </a:cubicBezTo>
                  <a:cubicBezTo>
                    <a:pt x="1923974" y="461010"/>
                    <a:pt x="1926247" y="485140"/>
                    <a:pt x="1928520" y="509270"/>
                  </a:cubicBezTo>
                  <a:cubicBezTo>
                    <a:pt x="1929656" y="524510"/>
                    <a:pt x="1923974" y="534670"/>
                    <a:pt x="1909200" y="538480"/>
                  </a:cubicBezTo>
                  <a:cubicBezTo>
                    <a:pt x="1911473" y="539750"/>
                    <a:pt x="1913746" y="539750"/>
                    <a:pt x="1920565" y="542290"/>
                  </a:cubicBezTo>
                  <a:cubicBezTo>
                    <a:pt x="1910337" y="542290"/>
                    <a:pt x="1905791" y="543560"/>
                    <a:pt x="1901245" y="543560"/>
                  </a:cubicBezTo>
                  <a:cubicBezTo>
                    <a:pt x="1897836" y="553720"/>
                    <a:pt x="1894427" y="562610"/>
                    <a:pt x="1893290" y="571500"/>
                  </a:cubicBezTo>
                  <a:cubicBezTo>
                    <a:pt x="1892154" y="582930"/>
                    <a:pt x="1885335" y="585470"/>
                    <a:pt x="1878517" y="586740"/>
                  </a:cubicBezTo>
                  <a:cubicBezTo>
                    <a:pt x="1856925" y="589280"/>
                    <a:pt x="1835333" y="598170"/>
                    <a:pt x="1818286" y="586740"/>
                  </a:cubicBezTo>
                  <a:cubicBezTo>
                    <a:pt x="1802376" y="589280"/>
                    <a:pt x="1789875" y="590550"/>
                    <a:pt x="1778511" y="593090"/>
                  </a:cubicBezTo>
                  <a:lnTo>
                    <a:pt x="1778511" y="594360"/>
                  </a:lnTo>
                  <a:cubicBezTo>
                    <a:pt x="1792148" y="596900"/>
                    <a:pt x="1805785" y="599440"/>
                    <a:pt x="1818286" y="603250"/>
                  </a:cubicBezTo>
                  <a:cubicBezTo>
                    <a:pt x="1850106" y="609600"/>
                    <a:pt x="1883062" y="617220"/>
                    <a:pt x="1914883" y="623570"/>
                  </a:cubicBezTo>
                  <a:cubicBezTo>
                    <a:pt x="1945566" y="629920"/>
                    <a:pt x="1975113" y="636270"/>
                    <a:pt x="2005797" y="643890"/>
                  </a:cubicBezTo>
                  <a:cubicBezTo>
                    <a:pt x="2019434" y="647700"/>
                    <a:pt x="2034208" y="650240"/>
                    <a:pt x="2039890" y="666750"/>
                  </a:cubicBezTo>
                  <a:cubicBezTo>
                    <a:pt x="2043299" y="675640"/>
                    <a:pt x="2043299" y="687070"/>
                    <a:pt x="2044435" y="697230"/>
                  </a:cubicBezTo>
                  <a:cubicBezTo>
                    <a:pt x="2045705" y="713740"/>
                    <a:pt x="2046975" y="731520"/>
                    <a:pt x="2046975" y="748030"/>
                  </a:cubicBezTo>
                  <a:cubicBezTo>
                    <a:pt x="2046975" y="769620"/>
                    <a:pt x="2039890" y="777240"/>
                    <a:pt x="2021707" y="781050"/>
                  </a:cubicBezTo>
                  <a:cubicBezTo>
                    <a:pt x="2011479" y="784860"/>
                    <a:pt x="2029662" y="817880"/>
                    <a:pt x="2000115" y="803910"/>
                  </a:cubicBezTo>
                  <a:cubicBezTo>
                    <a:pt x="2001251" y="811530"/>
                    <a:pt x="2003524" y="819150"/>
                    <a:pt x="2005797" y="829310"/>
                  </a:cubicBezTo>
                  <a:lnTo>
                    <a:pt x="1928520" y="829310"/>
                  </a:lnTo>
                  <a:cubicBezTo>
                    <a:pt x="1928520" y="847090"/>
                    <a:pt x="1929656" y="862330"/>
                    <a:pt x="1927383" y="876300"/>
                  </a:cubicBezTo>
                  <a:cubicBezTo>
                    <a:pt x="1926247" y="881380"/>
                    <a:pt x="1917155" y="886460"/>
                    <a:pt x="1911473" y="889000"/>
                  </a:cubicBezTo>
                  <a:cubicBezTo>
                    <a:pt x="1908064" y="890270"/>
                    <a:pt x="1902382" y="887730"/>
                    <a:pt x="1898972" y="887730"/>
                  </a:cubicBezTo>
                  <a:cubicBezTo>
                    <a:pt x="1900109" y="901700"/>
                    <a:pt x="1910337" y="914400"/>
                    <a:pt x="1897836" y="928370"/>
                  </a:cubicBezTo>
                  <a:cubicBezTo>
                    <a:pt x="1896700" y="929640"/>
                    <a:pt x="1897836" y="934720"/>
                    <a:pt x="1897836" y="937260"/>
                  </a:cubicBezTo>
                  <a:cubicBezTo>
                    <a:pt x="1897836" y="952500"/>
                    <a:pt x="1891017" y="958850"/>
                    <a:pt x="1875108" y="955040"/>
                  </a:cubicBezTo>
                  <a:cubicBezTo>
                    <a:pt x="1878517" y="963930"/>
                    <a:pt x="1864880" y="970280"/>
                    <a:pt x="1876244" y="979170"/>
                  </a:cubicBezTo>
                  <a:cubicBezTo>
                    <a:pt x="1873971" y="981710"/>
                    <a:pt x="1871698" y="984250"/>
                    <a:pt x="1869425" y="985520"/>
                  </a:cubicBezTo>
                  <a:cubicBezTo>
                    <a:pt x="1867153" y="986790"/>
                    <a:pt x="1863743" y="984250"/>
                    <a:pt x="1861470" y="984250"/>
                  </a:cubicBezTo>
                  <a:cubicBezTo>
                    <a:pt x="1861470" y="988060"/>
                    <a:pt x="1862607" y="991870"/>
                    <a:pt x="1862607" y="996950"/>
                  </a:cubicBezTo>
                  <a:cubicBezTo>
                    <a:pt x="1862607" y="1002030"/>
                    <a:pt x="1861470" y="1007110"/>
                    <a:pt x="1860334" y="1012190"/>
                  </a:cubicBezTo>
                  <a:cubicBezTo>
                    <a:pt x="1859197" y="1014730"/>
                    <a:pt x="1853515" y="1014730"/>
                    <a:pt x="1850106" y="1014730"/>
                  </a:cubicBezTo>
                  <a:cubicBezTo>
                    <a:pt x="1844424" y="1013460"/>
                    <a:pt x="1837605" y="1010920"/>
                    <a:pt x="1831923" y="1009650"/>
                  </a:cubicBezTo>
                  <a:cubicBezTo>
                    <a:pt x="1811467" y="1007110"/>
                    <a:pt x="1803512" y="1016000"/>
                    <a:pt x="1805785" y="1040130"/>
                  </a:cubicBezTo>
                  <a:cubicBezTo>
                    <a:pt x="1801240" y="1042670"/>
                    <a:pt x="1796694" y="1043940"/>
                    <a:pt x="1791012" y="1046480"/>
                  </a:cubicBezTo>
                  <a:cubicBezTo>
                    <a:pt x="1793285" y="1056640"/>
                    <a:pt x="1805785" y="1068070"/>
                    <a:pt x="1787603" y="1078230"/>
                  </a:cubicBezTo>
                  <a:cubicBezTo>
                    <a:pt x="1800103" y="1090930"/>
                    <a:pt x="1795558" y="1097280"/>
                    <a:pt x="1781920" y="1098550"/>
                  </a:cubicBezTo>
                  <a:cubicBezTo>
                    <a:pt x="1760328" y="1099820"/>
                    <a:pt x="1738736" y="1098550"/>
                    <a:pt x="1718280" y="1098550"/>
                  </a:cubicBezTo>
                  <a:cubicBezTo>
                    <a:pt x="1714871" y="1103630"/>
                    <a:pt x="1712598" y="1109980"/>
                    <a:pt x="1709189" y="1111250"/>
                  </a:cubicBezTo>
                  <a:cubicBezTo>
                    <a:pt x="1697825" y="1115060"/>
                    <a:pt x="1688733" y="1115060"/>
                    <a:pt x="1695552" y="1134110"/>
                  </a:cubicBezTo>
                  <a:cubicBezTo>
                    <a:pt x="1697825" y="1141730"/>
                    <a:pt x="1692143" y="1153160"/>
                    <a:pt x="1688733" y="1167130"/>
                  </a:cubicBezTo>
                  <a:cubicBezTo>
                    <a:pt x="1678505" y="1169670"/>
                    <a:pt x="1666005" y="1173480"/>
                    <a:pt x="1653504" y="1173480"/>
                  </a:cubicBezTo>
                  <a:cubicBezTo>
                    <a:pt x="1625093" y="1176020"/>
                    <a:pt x="1596683" y="1178560"/>
                    <a:pt x="1568272" y="1178560"/>
                  </a:cubicBezTo>
                  <a:cubicBezTo>
                    <a:pt x="1560317" y="1178560"/>
                    <a:pt x="1552362" y="1170940"/>
                    <a:pt x="1544407" y="1170940"/>
                  </a:cubicBezTo>
                  <a:cubicBezTo>
                    <a:pt x="1534179" y="1170940"/>
                    <a:pt x="1521678" y="1173480"/>
                    <a:pt x="1512587" y="1178560"/>
                  </a:cubicBezTo>
                  <a:cubicBezTo>
                    <a:pt x="1494404" y="1189990"/>
                    <a:pt x="1477358" y="1197610"/>
                    <a:pt x="1455765" y="1192530"/>
                  </a:cubicBezTo>
                  <a:cubicBezTo>
                    <a:pt x="1442128" y="1189990"/>
                    <a:pt x="1427355" y="1195070"/>
                    <a:pt x="1413718" y="1191260"/>
                  </a:cubicBezTo>
                  <a:cubicBezTo>
                    <a:pt x="1392125" y="1186180"/>
                    <a:pt x="1370533" y="1192530"/>
                    <a:pt x="1348941" y="1192530"/>
                  </a:cubicBezTo>
                  <a:cubicBezTo>
                    <a:pt x="1326212" y="1192530"/>
                    <a:pt x="1302348" y="1192530"/>
                    <a:pt x="1279619" y="1193800"/>
                  </a:cubicBezTo>
                  <a:cubicBezTo>
                    <a:pt x="1250072" y="1193800"/>
                    <a:pt x="1220525" y="1198880"/>
                    <a:pt x="1192114" y="1193800"/>
                  </a:cubicBezTo>
                  <a:cubicBezTo>
                    <a:pt x="1172795" y="1191260"/>
                    <a:pt x="1153475" y="1200150"/>
                    <a:pt x="1136429" y="1195070"/>
                  </a:cubicBezTo>
                  <a:cubicBezTo>
                    <a:pt x="1106882" y="1188720"/>
                    <a:pt x="1079608" y="1202690"/>
                    <a:pt x="1051197" y="1197610"/>
                  </a:cubicBezTo>
                  <a:cubicBezTo>
                    <a:pt x="1034150" y="1195070"/>
                    <a:pt x="1012558" y="1191260"/>
                    <a:pt x="998921" y="1198880"/>
                  </a:cubicBezTo>
                  <a:cubicBezTo>
                    <a:pt x="989830" y="1203960"/>
                    <a:pt x="986420" y="1198880"/>
                    <a:pt x="979602" y="1198880"/>
                  </a:cubicBezTo>
                  <a:cubicBezTo>
                    <a:pt x="977329" y="1198880"/>
                    <a:pt x="976192" y="1200150"/>
                    <a:pt x="973920" y="1201420"/>
                  </a:cubicBezTo>
                  <a:cubicBezTo>
                    <a:pt x="967101" y="1202690"/>
                    <a:pt x="964828" y="1206500"/>
                    <a:pt x="962555" y="1206500"/>
                  </a:cubicBezTo>
                  <a:cubicBezTo>
                    <a:pt x="936418" y="1206500"/>
                    <a:pt x="911416" y="1203960"/>
                    <a:pt x="885278" y="1203960"/>
                  </a:cubicBezTo>
                  <a:cubicBezTo>
                    <a:pt x="873914" y="1203960"/>
                    <a:pt x="862550" y="1209040"/>
                    <a:pt x="851185" y="1211580"/>
                  </a:cubicBezTo>
                  <a:cubicBezTo>
                    <a:pt x="829593" y="1215390"/>
                    <a:pt x="806865" y="1219200"/>
                    <a:pt x="784136" y="1221740"/>
                  </a:cubicBezTo>
                  <a:cubicBezTo>
                    <a:pt x="781863" y="1223010"/>
                    <a:pt x="778454" y="1219200"/>
                    <a:pt x="773908" y="1216660"/>
                  </a:cubicBezTo>
                  <a:close/>
                </a:path>
              </a:pathLst>
            </a:custGeom>
            <a:blipFill>
              <a:blip r:embed="rId5"/>
              <a:stretch>
                <a:fillRect l="-166" t="-22864" r="-167" b="-22849"/>
              </a:stretch>
            </a:blipFill>
          </p:spPr>
        </p:sp>
      </p:grpSp>
      <p:grpSp>
        <p:nvGrpSpPr>
          <p:cNvPr id="11" name="Group 11"/>
          <p:cNvGrpSpPr/>
          <p:nvPr/>
        </p:nvGrpSpPr>
        <p:grpSpPr>
          <a:xfrm rot="0">
            <a:off x="6206714" y="4457545"/>
            <a:ext cx="5140278" cy="4800755"/>
            <a:chOff x="0" y="0"/>
            <a:chExt cx="5441861" cy="5082418"/>
          </a:xfrm>
        </p:grpSpPr>
        <p:sp>
          <p:nvSpPr>
            <p:cNvPr id="12" name="Freeform 12"/>
            <p:cNvSpPr/>
            <p:nvPr/>
          </p:nvSpPr>
          <p:spPr>
            <a:xfrm>
              <a:off x="0" y="0"/>
              <a:ext cx="5441861" cy="5082418"/>
            </a:xfrm>
            <a:custGeom>
              <a:avLst/>
              <a:gdLst/>
              <a:ahLst/>
              <a:cxnLst/>
              <a:rect l="l" t="t" r="r" b="b"/>
              <a:pathLst>
                <a:path w="5441861" h="5082418">
                  <a:moveTo>
                    <a:pt x="0" y="4235348"/>
                  </a:moveTo>
                  <a:lnTo>
                    <a:pt x="0" y="847070"/>
                  </a:lnTo>
                  <a:cubicBezTo>
                    <a:pt x="0" y="379487"/>
                    <a:pt x="243795" y="0"/>
                    <a:pt x="544186" y="0"/>
                  </a:cubicBezTo>
                  <a:lnTo>
                    <a:pt x="4897675" y="0"/>
                  </a:lnTo>
                  <a:cubicBezTo>
                    <a:pt x="5198066" y="0"/>
                    <a:pt x="5441861" y="379487"/>
                    <a:pt x="5441861" y="847070"/>
                  </a:cubicBezTo>
                  <a:lnTo>
                    <a:pt x="5441861" y="4235348"/>
                  </a:lnTo>
                  <a:cubicBezTo>
                    <a:pt x="5441861" y="4702931"/>
                    <a:pt x="5198066" y="5082418"/>
                    <a:pt x="4897675" y="5082418"/>
                  </a:cubicBezTo>
                  <a:lnTo>
                    <a:pt x="544186" y="5082418"/>
                  </a:lnTo>
                  <a:cubicBezTo>
                    <a:pt x="243795" y="5082418"/>
                    <a:pt x="0" y="4702931"/>
                    <a:pt x="0" y="4235348"/>
                  </a:cubicBezTo>
                  <a:close/>
                </a:path>
              </a:pathLst>
            </a:custGeom>
            <a:blipFill>
              <a:blip r:embed="rId6"/>
              <a:stretch>
                <a:fillRect l="-27829" r="-27829" b="-31180"/>
              </a:stretch>
            </a:blipFill>
          </p:spPr>
        </p:sp>
      </p:grpSp>
      <p:sp>
        <p:nvSpPr>
          <p:cNvPr id="13" name="TextBox 13"/>
          <p:cNvSpPr txBox="1"/>
          <p:nvPr/>
        </p:nvSpPr>
        <p:spPr>
          <a:xfrm>
            <a:off x="770160" y="8918257"/>
            <a:ext cx="2344049" cy="613411"/>
          </a:xfrm>
          <a:prstGeom prst="rect">
            <a:avLst/>
          </a:prstGeom>
        </p:spPr>
        <p:txBody>
          <a:bodyPr lIns="0" tIns="0" rIns="0" bIns="0" rtlCol="0" anchor="t">
            <a:spAutoFit/>
          </a:bodyPr>
          <a:lstStyle/>
          <a:p>
            <a:pPr marL="0" lvl="0" indent="0" algn="just">
              <a:lnSpc>
                <a:spcPts val="5040"/>
              </a:lnSpc>
              <a:spcBef>
                <a:spcPct val="0"/>
              </a:spcBef>
            </a:pPr>
            <a:r>
              <a:rPr lang="en-US" sz="3600" b="1" u="none" strike="noStrike">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//06</a:t>
            </a:r>
            <a:endParaRPr lang="en-US" sz="3600" b="1" u="none" strike="noStrike">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4" name="TextBox 14"/>
          <p:cNvSpPr txBox="1"/>
          <p:nvPr/>
        </p:nvSpPr>
        <p:spPr>
          <a:xfrm>
            <a:off x="6368790" y="1095375"/>
            <a:ext cx="5550420" cy="2263775"/>
          </a:xfrm>
          <a:prstGeom prst="rect">
            <a:avLst/>
          </a:prstGeom>
        </p:spPr>
        <p:txBody>
          <a:bodyPr lIns="0" tIns="0" rIns="0" bIns="0" rtlCol="0" anchor="t">
            <a:spAutoFit/>
          </a:bodyPr>
          <a:lstStyle/>
          <a:p>
            <a:pPr marL="0" lvl="0" indent="0" algn="l">
              <a:lnSpc>
                <a:spcPts val="8800"/>
              </a:lnSpc>
            </a:pPr>
            <a:r>
              <a:rPr lang="en-US" sz="8000" b="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Blossom Glow</a:t>
            </a:r>
            <a:endParaRPr lang="en-US" sz="8000" b="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5" name="TextBox 15"/>
          <p:cNvSpPr txBox="1"/>
          <p:nvPr/>
        </p:nvSpPr>
        <p:spPr>
          <a:xfrm>
            <a:off x="6368790" y="3814200"/>
            <a:ext cx="5194485" cy="306705"/>
          </a:xfrm>
          <a:prstGeom prst="rect">
            <a:avLst/>
          </a:prstGeom>
        </p:spPr>
        <p:txBody>
          <a:bodyPr lIns="0" tIns="0" rIns="0" bIns="0" rtlCol="0" anchor="t">
            <a:spAutoFit/>
          </a:bodyPr>
          <a:lstStyle/>
          <a:p>
            <a:pPr marL="0" lvl="0" indent="0" algn="l">
              <a:lnSpc>
                <a:spcPts val="2520"/>
              </a:lnSpc>
              <a:spcBef>
                <a:spcPct val="0"/>
              </a:spcBef>
            </a:pPr>
            <a:r>
              <a:rPr lang="en-US" sz="1800" spc="270">
                <a:solidFill>
                  <a:srgbClr val="FFFFFF"/>
                </a:solidFill>
                <a:latin typeface="Aktiv Grotesk Ex" panose="020B0604020203020204"/>
                <a:ea typeface="Aktiv Grotesk Ex" panose="020B0604020203020204"/>
                <a:cs typeface="Aktiv Grotesk Ex" panose="020B0604020203020204"/>
                <a:sym typeface="Aktiv Grotesk Ex" panose="020B0604020203020204"/>
              </a:rPr>
              <a:t>WGSN TREND COLOR</a:t>
            </a:r>
            <a:endParaRPr lang="en-US" sz="1800" spc="270">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6" name="TextBox 16"/>
          <p:cNvSpPr txBox="1"/>
          <p:nvPr/>
        </p:nvSpPr>
        <p:spPr>
          <a:xfrm>
            <a:off x="770160" y="1275130"/>
            <a:ext cx="4090817" cy="1990090"/>
          </a:xfrm>
          <a:prstGeom prst="rect">
            <a:avLst/>
          </a:prstGeom>
        </p:spPr>
        <p:txBody>
          <a:bodyPr lIns="0" tIns="0" rIns="0" bIns="0" rtlCol="0" anchor="t">
            <a:spAutoFit/>
          </a:bodyPr>
          <a:lstStyle/>
          <a:p>
            <a:pPr algn="l">
              <a:lnSpc>
                <a:spcPts val="2660"/>
              </a:lnSpc>
              <a:spcBef>
                <a:spcPct val="0"/>
              </a:spcBef>
            </a:pPr>
            <a:r>
              <a:rPr lang="en-US" sz="19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vibrant cherry blossoms of spring are warm and full of life, bursting with nature's energy. Life holds infinite possibilities, with hope in every moment.</a:t>
            </a:r>
            <a:endParaRPr lang="en-US" sz="19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7" name="TextBox 17"/>
          <p:cNvSpPr txBox="1"/>
          <p:nvPr/>
        </p:nvSpPr>
        <p:spPr>
          <a:xfrm>
            <a:off x="1028700" y="5451014"/>
            <a:ext cx="3896853" cy="306705"/>
          </a:xfrm>
          <a:prstGeom prst="rect">
            <a:avLst/>
          </a:prstGeom>
        </p:spPr>
        <p:txBody>
          <a:bodyPr lIns="0" tIns="0" rIns="0" bIns="0" rtlCol="0" anchor="t">
            <a:spAutoFit/>
          </a:bodyPr>
          <a:lstStyle/>
          <a:p>
            <a:pPr algn="just">
              <a:lnSpc>
                <a:spcPts val="2520"/>
              </a:lnSpc>
              <a:spcBef>
                <a:spcPct val="0"/>
              </a:spcBef>
            </a:pPr>
            <a:r>
              <a:rPr lang="en-US" sz="1800" b="1">
                <a:solidFill>
                  <a:srgbClr val="000000"/>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Rock Sand Texture</a:t>
            </a:r>
            <a:endParaRPr lang="en-US" sz="1800" b="1">
              <a:solidFill>
                <a:srgbClr val="000000"/>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8" name="TextBox 18"/>
          <p:cNvSpPr txBox="1"/>
          <p:nvPr/>
        </p:nvSpPr>
        <p:spPr>
          <a:xfrm>
            <a:off x="1028700" y="5883359"/>
            <a:ext cx="3354034" cy="1908217"/>
          </a:xfrm>
          <a:prstGeom prst="rect">
            <a:avLst/>
          </a:prstGeom>
        </p:spPr>
        <p:txBody>
          <a:bodyPr lIns="0" tIns="0" rIns="0" bIns="0" rtlCol="0" anchor="t">
            <a:spAutoFit/>
          </a:bodyPr>
          <a:lstStyle/>
          <a:p>
            <a:pPr algn="l">
              <a:lnSpc>
                <a:spcPts val="1920"/>
              </a:lnSpc>
              <a:spcBef>
                <a:spcPct val="0"/>
              </a:spcBef>
            </a:pPr>
            <a:r>
              <a:rPr lang="en-US" sz="1375">
                <a:solidFill>
                  <a:srgbClr val="000000"/>
                </a:solidFill>
                <a:latin typeface="Aktiv Grotesk Ex" panose="020B0604020203020204"/>
                <a:ea typeface="Aktiv Grotesk Ex" panose="020B0604020203020204"/>
                <a:cs typeface="Aktiv Grotesk Ex" panose="020B0604020203020204"/>
                <a:sym typeface="Aktiv Grotesk Ex" panose="020B0604020203020204"/>
              </a:rPr>
              <a:t>The ZERO Flip seamlessly blends the classic texture of rock with the delicate feel of flowing sand. The contrast between hardness and softness, stability and fluidity, rock and sand, comes together in perfect balance on the phone’s back panel.</a:t>
            </a:r>
            <a:endParaRPr lang="en-US" sz="1375">
              <a:solidFill>
                <a:srgbClr val="000000"/>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grpSp>
        <p:nvGrpSpPr>
          <p:cNvPr id="4" name="Group 4"/>
          <p:cNvGrpSpPr/>
          <p:nvPr/>
        </p:nvGrpSpPr>
        <p:grpSpPr>
          <a:xfrm rot="0">
            <a:off x="5247800" y="1028700"/>
            <a:ext cx="215196" cy="8229600"/>
            <a:chOff x="0" y="0"/>
            <a:chExt cx="286927" cy="10972800"/>
          </a:xfrm>
        </p:grpSpPr>
        <p:sp>
          <p:nvSpPr>
            <p:cNvPr id="5" name="AutoShape 5"/>
            <p:cNvSpPr/>
            <p:nvPr/>
          </p:nvSpPr>
          <p:spPr>
            <a:xfrm>
              <a:off x="128647" y="0"/>
              <a:ext cx="29633" cy="10972800"/>
            </a:xfrm>
            <a:prstGeom prst="rect">
              <a:avLst/>
            </a:prstGeom>
            <a:solidFill>
              <a:srgbClr val="FFFFFF"/>
            </a:solidFill>
          </p:spPr>
        </p:sp>
        <p:sp>
          <p:nvSpPr>
            <p:cNvPr id="6" name="AutoShape 6"/>
            <p:cNvSpPr/>
            <p:nvPr/>
          </p:nvSpPr>
          <p:spPr>
            <a:xfrm rot="-5400000">
              <a:off x="-163156" y="163156"/>
              <a:ext cx="613239" cy="286927"/>
            </a:xfrm>
            <a:prstGeom prst="rect">
              <a:avLst/>
            </a:prstGeom>
            <a:solidFill>
              <a:srgbClr val="FFFFFF"/>
            </a:solidFill>
          </p:spPr>
        </p:sp>
      </p:grpSp>
      <p:grpSp>
        <p:nvGrpSpPr>
          <p:cNvPr id="7" name="Group 7"/>
          <p:cNvGrpSpPr/>
          <p:nvPr/>
        </p:nvGrpSpPr>
        <p:grpSpPr>
          <a:xfrm rot="0">
            <a:off x="6206714" y="4432199"/>
            <a:ext cx="5140278" cy="4826101"/>
            <a:chOff x="0" y="0"/>
            <a:chExt cx="5197976" cy="4880272"/>
          </a:xfrm>
        </p:grpSpPr>
        <p:sp>
          <p:nvSpPr>
            <p:cNvPr id="8" name="Freeform 8"/>
            <p:cNvSpPr/>
            <p:nvPr/>
          </p:nvSpPr>
          <p:spPr>
            <a:xfrm>
              <a:off x="0" y="0"/>
              <a:ext cx="5197976" cy="4880272"/>
            </a:xfrm>
            <a:custGeom>
              <a:avLst/>
              <a:gdLst/>
              <a:ahLst/>
              <a:cxnLst/>
              <a:rect l="l" t="t" r="r" b="b"/>
              <a:pathLst>
                <a:path w="5197976" h="4880272">
                  <a:moveTo>
                    <a:pt x="0" y="4066894"/>
                  </a:moveTo>
                  <a:lnTo>
                    <a:pt x="0" y="813379"/>
                  </a:lnTo>
                  <a:cubicBezTo>
                    <a:pt x="0" y="364394"/>
                    <a:pt x="232869" y="0"/>
                    <a:pt x="519798" y="0"/>
                  </a:cubicBezTo>
                  <a:lnTo>
                    <a:pt x="4678178" y="0"/>
                  </a:lnTo>
                  <a:cubicBezTo>
                    <a:pt x="4965106" y="0"/>
                    <a:pt x="5197976" y="364394"/>
                    <a:pt x="5197976" y="813379"/>
                  </a:cubicBezTo>
                  <a:lnTo>
                    <a:pt x="5197976" y="4066894"/>
                  </a:lnTo>
                  <a:cubicBezTo>
                    <a:pt x="5197976" y="4515879"/>
                    <a:pt x="4965106" y="4880272"/>
                    <a:pt x="4678178" y="4880272"/>
                  </a:cubicBezTo>
                  <a:lnTo>
                    <a:pt x="519798" y="4880272"/>
                  </a:lnTo>
                  <a:cubicBezTo>
                    <a:pt x="232869" y="4880272"/>
                    <a:pt x="0" y="4515879"/>
                    <a:pt x="0" y="4066894"/>
                  </a:cubicBezTo>
                  <a:close/>
                </a:path>
              </a:pathLst>
            </a:custGeom>
            <a:blipFill>
              <a:blip r:embed="rId3"/>
              <a:stretch>
                <a:fillRect l="-8801" t="-25367" r="-41724"/>
              </a:stretch>
            </a:blipFill>
          </p:spPr>
        </p:sp>
      </p:grpSp>
      <p:sp>
        <p:nvSpPr>
          <p:cNvPr id="9" name="Freeform 9"/>
          <p:cNvSpPr/>
          <p:nvPr/>
        </p:nvSpPr>
        <p:spPr>
          <a:xfrm rot="-5400000">
            <a:off x="10350305" y="2376268"/>
            <a:ext cx="9232287" cy="5260465"/>
          </a:xfrm>
          <a:custGeom>
            <a:avLst/>
            <a:gdLst/>
            <a:ahLst/>
            <a:cxnLst/>
            <a:rect l="l" t="t" r="r" b="b"/>
            <a:pathLst>
              <a:path w="9232287" h="5260465">
                <a:moveTo>
                  <a:pt x="0" y="0"/>
                </a:moveTo>
                <a:lnTo>
                  <a:pt x="9232286" y="0"/>
                </a:lnTo>
                <a:lnTo>
                  <a:pt x="9232286" y="5260464"/>
                </a:lnTo>
                <a:lnTo>
                  <a:pt x="0" y="5260464"/>
                </a:lnTo>
                <a:lnTo>
                  <a:pt x="0" y="0"/>
                </a:lnTo>
                <a:close/>
              </a:path>
            </a:pathLst>
          </a:custGeom>
          <a:blipFill>
            <a:blip r:embed="rId4"/>
            <a:stretch>
              <a:fillRect l="-12956" t="-52987" r="-4560" b="-53258"/>
            </a:stretch>
          </a:blipFill>
        </p:spPr>
      </p:sp>
      <p:sp>
        <p:nvSpPr>
          <p:cNvPr id="10" name="Freeform 10"/>
          <p:cNvSpPr/>
          <p:nvPr/>
        </p:nvSpPr>
        <p:spPr>
          <a:xfrm>
            <a:off x="12662160" y="-262500"/>
            <a:ext cx="4608576" cy="8229600"/>
          </a:xfrm>
          <a:custGeom>
            <a:avLst/>
            <a:gdLst/>
            <a:ahLst/>
            <a:cxnLst/>
            <a:rect l="l" t="t" r="r" b="b"/>
            <a:pathLst>
              <a:path w="4608576" h="8229600">
                <a:moveTo>
                  <a:pt x="0" y="0"/>
                </a:moveTo>
                <a:lnTo>
                  <a:pt x="4608576" y="0"/>
                </a:lnTo>
                <a:lnTo>
                  <a:pt x="4608576" y="8229600"/>
                </a:lnTo>
                <a:lnTo>
                  <a:pt x="0" y="8229600"/>
                </a:lnTo>
                <a:lnTo>
                  <a:pt x="0" y="0"/>
                </a:lnTo>
                <a:close/>
              </a:path>
            </a:pathLst>
          </a:custGeom>
          <a:blipFill>
            <a:blip r:embed="rId5"/>
            <a:stretch>
              <a:fillRect/>
            </a:stretch>
          </a:blipFill>
        </p:spPr>
      </p:sp>
      <p:grpSp>
        <p:nvGrpSpPr>
          <p:cNvPr id="11" name="Group 11"/>
          <p:cNvGrpSpPr/>
          <p:nvPr/>
        </p:nvGrpSpPr>
        <p:grpSpPr>
          <a:xfrm rot="0">
            <a:off x="366511" y="5143500"/>
            <a:ext cx="4654292" cy="2978792"/>
            <a:chOff x="0" y="0"/>
            <a:chExt cx="2047844" cy="1310640"/>
          </a:xfrm>
        </p:grpSpPr>
        <p:sp>
          <p:nvSpPr>
            <p:cNvPr id="12" name="Freeform 12"/>
            <p:cNvSpPr/>
            <p:nvPr/>
          </p:nvSpPr>
          <p:spPr>
            <a:xfrm>
              <a:off x="3409" y="0"/>
              <a:ext cx="2046975" cy="1313180"/>
            </a:xfrm>
            <a:custGeom>
              <a:avLst/>
              <a:gdLst/>
              <a:ahLst/>
              <a:cxnLst/>
              <a:rect l="l" t="t" r="r" b="b"/>
              <a:pathLst>
                <a:path w="2046975" h="1313180">
                  <a:moveTo>
                    <a:pt x="773908" y="1216660"/>
                  </a:moveTo>
                  <a:cubicBezTo>
                    <a:pt x="768226" y="1219200"/>
                    <a:pt x="760271" y="1224280"/>
                    <a:pt x="753452" y="1225550"/>
                  </a:cubicBezTo>
                  <a:cubicBezTo>
                    <a:pt x="737543" y="1228090"/>
                    <a:pt x="720496" y="1226820"/>
                    <a:pt x="704586" y="1229360"/>
                  </a:cubicBezTo>
                  <a:cubicBezTo>
                    <a:pt x="693222" y="1230630"/>
                    <a:pt x="682994" y="1235710"/>
                    <a:pt x="672766" y="1236980"/>
                  </a:cubicBezTo>
                  <a:cubicBezTo>
                    <a:pt x="636400" y="1243330"/>
                    <a:pt x="600035" y="1248410"/>
                    <a:pt x="562532" y="1254760"/>
                  </a:cubicBezTo>
                  <a:cubicBezTo>
                    <a:pt x="548895" y="1257300"/>
                    <a:pt x="535258" y="1257300"/>
                    <a:pt x="521621" y="1257300"/>
                  </a:cubicBezTo>
                  <a:cubicBezTo>
                    <a:pt x="521621" y="1256030"/>
                    <a:pt x="520485" y="1253490"/>
                    <a:pt x="520485" y="1252220"/>
                  </a:cubicBezTo>
                  <a:cubicBezTo>
                    <a:pt x="511393" y="1257300"/>
                    <a:pt x="504575" y="1264920"/>
                    <a:pt x="497756" y="1263650"/>
                  </a:cubicBezTo>
                  <a:cubicBezTo>
                    <a:pt x="472755" y="1261110"/>
                    <a:pt x="453435" y="1281430"/>
                    <a:pt x="429570" y="1280160"/>
                  </a:cubicBezTo>
                  <a:lnTo>
                    <a:pt x="413660" y="1280160"/>
                  </a:lnTo>
                  <a:cubicBezTo>
                    <a:pt x="403432" y="1280160"/>
                    <a:pt x="393205" y="1280160"/>
                    <a:pt x="381840" y="1283970"/>
                  </a:cubicBezTo>
                  <a:cubicBezTo>
                    <a:pt x="378431" y="1280160"/>
                    <a:pt x="373885" y="1276350"/>
                    <a:pt x="372749" y="1273810"/>
                  </a:cubicBezTo>
                  <a:cubicBezTo>
                    <a:pt x="365930" y="1277620"/>
                    <a:pt x="360248" y="1281430"/>
                    <a:pt x="355702" y="1283970"/>
                  </a:cubicBezTo>
                  <a:cubicBezTo>
                    <a:pt x="344338" y="1289050"/>
                    <a:pt x="332974" y="1295400"/>
                    <a:pt x="321610" y="1300480"/>
                  </a:cubicBezTo>
                  <a:cubicBezTo>
                    <a:pt x="312518" y="1304290"/>
                    <a:pt x="303427" y="1306830"/>
                    <a:pt x="294335" y="1309370"/>
                  </a:cubicBezTo>
                  <a:cubicBezTo>
                    <a:pt x="279562" y="1313180"/>
                    <a:pt x="250015" y="1287780"/>
                    <a:pt x="251151" y="1271270"/>
                  </a:cubicBezTo>
                  <a:cubicBezTo>
                    <a:pt x="251151" y="1268730"/>
                    <a:pt x="254560" y="1266190"/>
                    <a:pt x="255697" y="1264920"/>
                  </a:cubicBezTo>
                  <a:cubicBezTo>
                    <a:pt x="242060" y="1259840"/>
                    <a:pt x="231832" y="1249680"/>
                    <a:pt x="225013" y="1235710"/>
                  </a:cubicBezTo>
                  <a:cubicBezTo>
                    <a:pt x="219331" y="1223010"/>
                    <a:pt x="212512" y="1210310"/>
                    <a:pt x="205694" y="1195070"/>
                  </a:cubicBezTo>
                  <a:cubicBezTo>
                    <a:pt x="213649" y="1187450"/>
                    <a:pt x="223877" y="1178560"/>
                    <a:pt x="234105" y="1169670"/>
                  </a:cubicBezTo>
                  <a:cubicBezTo>
                    <a:pt x="242060" y="1163320"/>
                    <a:pt x="244332" y="1158240"/>
                    <a:pt x="236377" y="1149350"/>
                  </a:cubicBezTo>
                  <a:cubicBezTo>
                    <a:pt x="226150" y="1137920"/>
                    <a:pt x="215922" y="1126490"/>
                    <a:pt x="206830" y="1112520"/>
                  </a:cubicBezTo>
                  <a:cubicBezTo>
                    <a:pt x="201148" y="1104900"/>
                    <a:pt x="201148" y="1093470"/>
                    <a:pt x="196602" y="1084580"/>
                  </a:cubicBezTo>
                  <a:cubicBezTo>
                    <a:pt x="187511" y="1070610"/>
                    <a:pt x="176147" y="1062990"/>
                    <a:pt x="159100" y="1066800"/>
                  </a:cubicBezTo>
                  <a:cubicBezTo>
                    <a:pt x="147736" y="1069340"/>
                    <a:pt x="134099" y="1065530"/>
                    <a:pt x="122735" y="1065530"/>
                  </a:cubicBezTo>
                  <a:cubicBezTo>
                    <a:pt x="117052" y="1059180"/>
                    <a:pt x="109097" y="1052830"/>
                    <a:pt x="104552" y="1043940"/>
                  </a:cubicBezTo>
                  <a:cubicBezTo>
                    <a:pt x="93187" y="1023620"/>
                    <a:pt x="82960" y="1002030"/>
                    <a:pt x="72732" y="981710"/>
                  </a:cubicBezTo>
                  <a:cubicBezTo>
                    <a:pt x="65913" y="969010"/>
                    <a:pt x="57958" y="957580"/>
                    <a:pt x="51140" y="944880"/>
                  </a:cubicBezTo>
                  <a:cubicBezTo>
                    <a:pt x="47730" y="938530"/>
                    <a:pt x="47730" y="929640"/>
                    <a:pt x="47730" y="923290"/>
                  </a:cubicBezTo>
                  <a:cubicBezTo>
                    <a:pt x="48867" y="908050"/>
                    <a:pt x="40912" y="899160"/>
                    <a:pt x="30684" y="890270"/>
                  </a:cubicBezTo>
                  <a:cubicBezTo>
                    <a:pt x="20456" y="881380"/>
                    <a:pt x="17047" y="857250"/>
                    <a:pt x="22729" y="845820"/>
                  </a:cubicBezTo>
                  <a:cubicBezTo>
                    <a:pt x="15910" y="839470"/>
                    <a:pt x="9092" y="833120"/>
                    <a:pt x="0" y="825500"/>
                  </a:cubicBezTo>
                  <a:cubicBezTo>
                    <a:pt x="15910" y="815340"/>
                    <a:pt x="28411" y="807720"/>
                    <a:pt x="40912" y="798830"/>
                  </a:cubicBezTo>
                  <a:cubicBezTo>
                    <a:pt x="54549" y="791210"/>
                    <a:pt x="67050" y="782320"/>
                    <a:pt x="84096" y="773430"/>
                  </a:cubicBezTo>
                  <a:cubicBezTo>
                    <a:pt x="72732" y="739140"/>
                    <a:pt x="60231" y="702310"/>
                    <a:pt x="46594" y="665480"/>
                  </a:cubicBezTo>
                  <a:cubicBezTo>
                    <a:pt x="52276" y="660400"/>
                    <a:pt x="57958" y="655320"/>
                    <a:pt x="62504" y="650240"/>
                  </a:cubicBezTo>
                  <a:cubicBezTo>
                    <a:pt x="50003" y="635000"/>
                    <a:pt x="40912" y="618490"/>
                    <a:pt x="30684" y="600710"/>
                  </a:cubicBezTo>
                  <a:cubicBezTo>
                    <a:pt x="29547" y="599440"/>
                    <a:pt x="32957" y="595630"/>
                    <a:pt x="31820" y="593090"/>
                  </a:cubicBezTo>
                  <a:cubicBezTo>
                    <a:pt x="30684" y="584200"/>
                    <a:pt x="28411" y="575310"/>
                    <a:pt x="26138" y="566420"/>
                  </a:cubicBezTo>
                  <a:cubicBezTo>
                    <a:pt x="22729" y="556260"/>
                    <a:pt x="18183" y="544830"/>
                    <a:pt x="15910" y="534670"/>
                  </a:cubicBezTo>
                  <a:cubicBezTo>
                    <a:pt x="12501" y="523240"/>
                    <a:pt x="9092" y="511810"/>
                    <a:pt x="5682" y="496570"/>
                  </a:cubicBezTo>
                  <a:cubicBezTo>
                    <a:pt x="25002" y="485140"/>
                    <a:pt x="43185" y="468630"/>
                    <a:pt x="69322" y="466090"/>
                  </a:cubicBezTo>
                  <a:cubicBezTo>
                    <a:pt x="92051" y="463550"/>
                    <a:pt x="113643" y="455930"/>
                    <a:pt x="135235" y="450850"/>
                  </a:cubicBezTo>
                  <a:cubicBezTo>
                    <a:pt x="136372" y="450850"/>
                    <a:pt x="138645" y="449580"/>
                    <a:pt x="139781" y="449580"/>
                  </a:cubicBezTo>
                  <a:cubicBezTo>
                    <a:pt x="179556" y="441960"/>
                    <a:pt x="179556" y="440690"/>
                    <a:pt x="163646" y="400050"/>
                  </a:cubicBezTo>
                  <a:cubicBezTo>
                    <a:pt x="156827" y="382270"/>
                    <a:pt x="153418" y="363220"/>
                    <a:pt x="151145" y="345440"/>
                  </a:cubicBezTo>
                  <a:cubicBezTo>
                    <a:pt x="150009" y="337820"/>
                    <a:pt x="156827" y="330200"/>
                    <a:pt x="160237" y="321310"/>
                  </a:cubicBezTo>
                  <a:cubicBezTo>
                    <a:pt x="159100" y="321310"/>
                    <a:pt x="157964" y="318770"/>
                    <a:pt x="155691" y="317500"/>
                  </a:cubicBezTo>
                  <a:cubicBezTo>
                    <a:pt x="145463" y="316230"/>
                    <a:pt x="130690" y="318770"/>
                    <a:pt x="125007" y="312420"/>
                  </a:cubicBezTo>
                  <a:cubicBezTo>
                    <a:pt x="113643" y="299720"/>
                    <a:pt x="102279" y="283210"/>
                    <a:pt x="98870" y="265430"/>
                  </a:cubicBezTo>
                  <a:cubicBezTo>
                    <a:pt x="89778" y="228600"/>
                    <a:pt x="85232" y="190500"/>
                    <a:pt x="79550" y="152400"/>
                  </a:cubicBezTo>
                  <a:cubicBezTo>
                    <a:pt x="113643" y="120650"/>
                    <a:pt x="156827" y="118110"/>
                    <a:pt x="196602" y="107950"/>
                  </a:cubicBezTo>
                  <a:cubicBezTo>
                    <a:pt x="218195" y="101600"/>
                    <a:pt x="239787" y="93980"/>
                    <a:pt x="262515" y="87630"/>
                  </a:cubicBezTo>
                  <a:cubicBezTo>
                    <a:pt x="286380" y="81280"/>
                    <a:pt x="310245" y="73660"/>
                    <a:pt x="334110" y="69850"/>
                  </a:cubicBezTo>
                  <a:cubicBezTo>
                    <a:pt x="376158" y="62230"/>
                    <a:pt x="419342" y="55880"/>
                    <a:pt x="462527" y="49530"/>
                  </a:cubicBezTo>
                  <a:cubicBezTo>
                    <a:pt x="495483" y="44450"/>
                    <a:pt x="528440" y="41910"/>
                    <a:pt x="560260" y="38100"/>
                  </a:cubicBezTo>
                  <a:cubicBezTo>
                    <a:pt x="602308" y="33020"/>
                    <a:pt x="643219" y="26670"/>
                    <a:pt x="685267" y="22860"/>
                  </a:cubicBezTo>
                  <a:cubicBezTo>
                    <a:pt x="715950" y="20320"/>
                    <a:pt x="746634" y="25400"/>
                    <a:pt x="776181" y="19050"/>
                  </a:cubicBezTo>
                  <a:cubicBezTo>
                    <a:pt x="827320" y="6350"/>
                    <a:pt x="879596" y="8890"/>
                    <a:pt x="930735" y="3810"/>
                  </a:cubicBezTo>
                  <a:cubicBezTo>
                    <a:pt x="976192" y="0"/>
                    <a:pt x="1021650" y="1270"/>
                    <a:pt x="1067107" y="1270"/>
                  </a:cubicBezTo>
                  <a:cubicBezTo>
                    <a:pt x="1111428" y="1270"/>
                    <a:pt x="1154612" y="0"/>
                    <a:pt x="1198932" y="2540"/>
                  </a:cubicBezTo>
                  <a:cubicBezTo>
                    <a:pt x="1260300" y="5080"/>
                    <a:pt x="1322803" y="8890"/>
                    <a:pt x="1384170" y="12700"/>
                  </a:cubicBezTo>
                  <a:cubicBezTo>
                    <a:pt x="1426218" y="15240"/>
                    <a:pt x="1467130" y="16510"/>
                    <a:pt x="1509177" y="20320"/>
                  </a:cubicBezTo>
                  <a:cubicBezTo>
                    <a:pt x="1538725" y="22860"/>
                    <a:pt x="1569408" y="26670"/>
                    <a:pt x="1598955" y="31750"/>
                  </a:cubicBezTo>
                  <a:cubicBezTo>
                    <a:pt x="1637594" y="38100"/>
                    <a:pt x="1677369" y="44450"/>
                    <a:pt x="1716008" y="52070"/>
                  </a:cubicBezTo>
                  <a:cubicBezTo>
                    <a:pt x="1750100" y="58420"/>
                    <a:pt x="1783057" y="67310"/>
                    <a:pt x="1816013" y="76200"/>
                  </a:cubicBezTo>
                  <a:cubicBezTo>
                    <a:pt x="1826241" y="78740"/>
                    <a:pt x="1833060" y="96520"/>
                    <a:pt x="1830787" y="110490"/>
                  </a:cubicBezTo>
                  <a:cubicBezTo>
                    <a:pt x="1829650" y="121920"/>
                    <a:pt x="1828514" y="134620"/>
                    <a:pt x="1828514" y="146050"/>
                  </a:cubicBezTo>
                  <a:cubicBezTo>
                    <a:pt x="1828514" y="163830"/>
                    <a:pt x="1820559" y="172720"/>
                    <a:pt x="1804649" y="175260"/>
                  </a:cubicBezTo>
                  <a:cubicBezTo>
                    <a:pt x="1809195" y="179070"/>
                    <a:pt x="1812604" y="181610"/>
                    <a:pt x="1817150" y="185420"/>
                  </a:cubicBezTo>
                  <a:cubicBezTo>
                    <a:pt x="1809195" y="190500"/>
                    <a:pt x="1801240" y="194310"/>
                    <a:pt x="1793285" y="198120"/>
                  </a:cubicBezTo>
                  <a:cubicBezTo>
                    <a:pt x="1794421" y="201930"/>
                    <a:pt x="1796694" y="205740"/>
                    <a:pt x="1798967" y="212090"/>
                  </a:cubicBezTo>
                  <a:lnTo>
                    <a:pt x="1788739" y="215900"/>
                  </a:lnTo>
                  <a:cubicBezTo>
                    <a:pt x="1791012" y="218440"/>
                    <a:pt x="1792148" y="222250"/>
                    <a:pt x="1793285" y="222250"/>
                  </a:cubicBezTo>
                  <a:cubicBezTo>
                    <a:pt x="1825105" y="224790"/>
                    <a:pt x="1825105" y="251460"/>
                    <a:pt x="1826241" y="275590"/>
                  </a:cubicBezTo>
                  <a:cubicBezTo>
                    <a:pt x="1827378" y="297180"/>
                    <a:pt x="1826241" y="318770"/>
                    <a:pt x="1825105" y="340360"/>
                  </a:cubicBezTo>
                  <a:cubicBezTo>
                    <a:pt x="1825105" y="346710"/>
                    <a:pt x="1820559" y="351790"/>
                    <a:pt x="1820559" y="354330"/>
                  </a:cubicBezTo>
                  <a:cubicBezTo>
                    <a:pt x="1812604" y="355600"/>
                    <a:pt x="1806922" y="355600"/>
                    <a:pt x="1802376" y="356870"/>
                  </a:cubicBezTo>
                  <a:cubicBezTo>
                    <a:pt x="1805785" y="363220"/>
                    <a:pt x="1808058" y="373380"/>
                    <a:pt x="1813740" y="374650"/>
                  </a:cubicBezTo>
                  <a:cubicBezTo>
                    <a:pt x="1837605" y="383540"/>
                    <a:pt x="1862607" y="391160"/>
                    <a:pt x="1887608" y="397510"/>
                  </a:cubicBezTo>
                  <a:cubicBezTo>
                    <a:pt x="1908064" y="402590"/>
                    <a:pt x="1926247" y="407670"/>
                    <a:pt x="1925110" y="438150"/>
                  </a:cubicBezTo>
                  <a:cubicBezTo>
                    <a:pt x="1923974" y="461010"/>
                    <a:pt x="1926247" y="485140"/>
                    <a:pt x="1928520" y="509270"/>
                  </a:cubicBezTo>
                  <a:cubicBezTo>
                    <a:pt x="1929656" y="524510"/>
                    <a:pt x="1923974" y="534670"/>
                    <a:pt x="1909200" y="538480"/>
                  </a:cubicBezTo>
                  <a:cubicBezTo>
                    <a:pt x="1911473" y="539750"/>
                    <a:pt x="1913746" y="539750"/>
                    <a:pt x="1920565" y="542290"/>
                  </a:cubicBezTo>
                  <a:cubicBezTo>
                    <a:pt x="1910337" y="542290"/>
                    <a:pt x="1905791" y="543560"/>
                    <a:pt x="1901245" y="543560"/>
                  </a:cubicBezTo>
                  <a:cubicBezTo>
                    <a:pt x="1897836" y="553720"/>
                    <a:pt x="1894427" y="562610"/>
                    <a:pt x="1893290" y="571500"/>
                  </a:cubicBezTo>
                  <a:cubicBezTo>
                    <a:pt x="1892154" y="582930"/>
                    <a:pt x="1885335" y="585470"/>
                    <a:pt x="1878517" y="586740"/>
                  </a:cubicBezTo>
                  <a:cubicBezTo>
                    <a:pt x="1856925" y="589280"/>
                    <a:pt x="1835333" y="598170"/>
                    <a:pt x="1818286" y="586740"/>
                  </a:cubicBezTo>
                  <a:cubicBezTo>
                    <a:pt x="1802376" y="589280"/>
                    <a:pt x="1789875" y="590550"/>
                    <a:pt x="1778511" y="593090"/>
                  </a:cubicBezTo>
                  <a:lnTo>
                    <a:pt x="1778511" y="594360"/>
                  </a:lnTo>
                  <a:cubicBezTo>
                    <a:pt x="1792148" y="596900"/>
                    <a:pt x="1805785" y="599440"/>
                    <a:pt x="1818286" y="603250"/>
                  </a:cubicBezTo>
                  <a:cubicBezTo>
                    <a:pt x="1850106" y="609600"/>
                    <a:pt x="1883062" y="617220"/>
                    <a:pt x="1914883" y="623570"/>
                  </a:cubicBezTo>
                  <a:cubicBezTo>
                    <a:pt x="1945566" y="629920"/>
                    <a:pt x="1975113" y="636270"/>
                    <a:pt x="2005797" y="643890"/>
                  </a:cubicBezTo>
                  <a:cubicBezTo>
                    <a:pt x="2019434" y="647700"/>
                    <a:pt x="2034208" y="650240"/>
                    <a:pt x="2039890" y="666750"/>
                  </a:cubicBezTo>
                  <a:cubicBezTo>
                    <a:pt x="2043299" y="675640"/>
                    <a:pt x="2043299" y="687070"/>
                    <a:pt x="2044435" y="697230"/>
                  </a:cubicBezTo>
                  <a:cubicBezTo>
                    <a:pt x="2045705" y="713740"/>
                    <a:pt x="2046975" y="731520"/>
                    <a:pt x="2046975" y="748030"/>
                  </a:cubicBezTo>
                  <a:cubicBezTo>
                    <a:pt x="2046975" y="769620"/>
                    <a:pt x="2039890" y="777240"/>
                    <a:pt x="2021707" y="781050"/>
                  </a:cubicBezTo>
                  <a:cubicBezTo>
                    <a:pt x="2011479" y="784860"/>
                    <a:pt x="2029662" y="817880"/>
                    <a:pt x="2000115" y="803910"/>
                  </a:cubicBezTo>
                  <a:cubicBezTo>
                    <a:pt x="2001251" y="811530"/>
                    <a:pt x="2003524" y="819150"/>
                    <a:pt x="2005797" y="829310"/>
                  </a:cubicBezTo>
                  <a:lnTo>
                    <a:pt x="1928520" y="829310"/>
                  </a:lnTo>
                  <a:cubicBezTo>
                    <a:pt x="1928520" y="847090"/>
                    <a:pt x="1929656" y="862330"/>
                    <a:pt x="1927383" y="876300"/>
                  </a:cubicBezTo>
                  <a:cubicBezTo>
                    <a:pt x="1926247" y="881380"/>
                    <a:pt x="1917155" y="886460"/>
                    <a:pt x="1911473" y="889000"/>
                  </a:cubicBezTo>
                  <a:cubicBezTo>
                    <a:pt x="1908064" y="890270"/>
                    <a:pt x="1902382" y="887730"/>
                    <a:pt x="1898972" y="887730"/>
                  </a:cubicBezTo>
                  <a:cubicBezTo>
                    <a:pt x="1900109" y="901700"/>
                    <a:pt x="1910337" y="914400"/>
                    <a:pt x="1897836" y="928370"/>
                  </a:cubicBezTo>
                  <a:cubicBezTo>
                    <a:pt x="1896700" y="929640"/>
                    <a:pt x="1897836" y="934720"/>
                    <a:pt x="1897836" y="937260"/>
                  </a:cubicBezTo>
                  <a:cubicBezTo>
                    <a:pt x="1897836" y="952500"/>
                    <a:pt x="1891017" y="958850"/>
                    <a:pt x="1875108" y="955040"/>
                  </a:cubicBezTo>
                  <a:cubicBezTo>
                    <a:pt x="1878517" y="963930"/>
                    <a:pt x="1864880" y="970280"/>
                    <a:pt x="1876244" y="979170"/>
                  </a:cubicBezTo>
                  <a:cubicBezTo>
                    <a:pt x="1873971" y="981710"/>
                    <a:pt x="1871698" y="984250"/>
                    <a:pt x="1869425" y="985520"/>
                  </a:cubicBezTo>
                  <a:cubicBezTo>
                    <a:pt x="1867153" y="986790"/>
                    <a:pt x="1863743" y="984250"/>
                    <a:pt x="1861470" y="984250"/>
                  </a:cubicBezTo>
                  <a:cubicBezTo>
                    <a:pt x="1861470" y="988060"/>
                    <a:pt x="1862607" y="991870"/>
                    <a:pt x="1862607" y="996950"/>
                  </a:cubicBezTo>
                  <a:cubicBezTo>
                    <a:pt x="1862607" y="1002030"/>
                    <a:pt x="1861470" y="1007110"/>
                    <a:pt x="1860334" y="1012190"/>
                  </a:cubicBezTo>
                  <a:cubicBezTo>
                    <a:pt x="1859197" y="1014730"/>
                    <a:pt x="1853515" y="1014730"/>
                    <a:pt x="1850106" y="1014730"/>
                  </a:cubicBezTo>
                  <a:cubicBezTo>
                    <a:pt x="1844424" y="1013460"/>
                    <a:pt x="1837605" y="1010920"/>
                    <a:pt x="1831923" y="1009650"/>
                  </a:cubicBezTo>
                  <a:cubicBezTo>
                    <a:pt x="1811467" y="1007110"/>
                    <a:pt x="1803512" y="1016000"/>
                    <a:pt x="1805785" y="1040130"/>
                  </a:cubicBezTo>
                  <a:cubicBezTo>
                    <a:pt x="1801240" y="1042670"/>
                    <a:pt x="1796694" y="1043940"/>
                    <a:pt x="1791012" y="1046480"/>
                  </a:cubicBezTo>
                  <a:cubicBezTo>
                    <a:pt x="1793285" y="1056640"/>
                    <a:pt x="1805785" y="1068070"/>
                    <a:pt x="1787603" y="1078230"/>
                  </a:cubicBezTo>
                  <a:cubicBezTo>
                    <a:pt x="1800103" y="1090930"/>
                    <a:pt x="1795558" y="1097280"/>
                    <a:pt x="1781920" y="1098550"/>
                  </a:cubicBezTo>
                  <a:cubicBezTo>
                    <a:pt x="1760328" y="1099820"/>
                    <a:pt x="1738736" y="1098550"/>
                    <a:pt x="1718280" y="1098550"/>
                  </a:cubicBezTo>
                  <a:cubicBezTo>
                    <a:pt x="1714871" y="1103630"/>
                    <a:pt x="1712598" y="1109980"/>
                    <a:pt x="1709189" y="1111250"/>
                  </a:cubicBezTo>
                  <a:cubicBezTo>
                    <a:pt x="1697825" y="1115060"/>
                    <a:pt x="1688733" y="1115060"/>
                    <a:pt x="1695552" y="1134110"/>
                  </a:cubicBezTo>
                  <a:cubicBezTo>
                    <a:pt x="1697825" y="1141730"/>
                    <a:pt x="1692143" y="1153160"/>
                    <a:pt x="1688733" y="1167130"/>
                  </a:cubicBezTo>
                  <a:cubicBezTo>
                    <a:pt x="1678505" y="1169670"/>
                    <a:pt x="1666005" y="1173480"/>
                    <a:pt x="1653504" y="1173480"/>
                  </a:cubicBezTo>
                  <a:cubicBezTo>
                    <a:pt x="1625093" y="1176020"/>
                    <a:pt x="1596683" y="1178560"/>
                    <a:pt x="1568272" y="1178560"/>
                  </a:cubicBezTo>
                  <a:cubicBezTo>
                    <a:pt x="1560317" y="1178560"/>
                    <a:pt x="1552362" y="1170940"/>
                    <a:pt x="1544407" y="1170940"/>
                  </a:cubicBezTo>
                  <a:cubicBezTo>
                    <a:pt x="1534179" y="1170940"/>
                    <a:pt x="1521678" y="1173480"/>
                    <a:pt x="1512587" y="1178560"/>
                  </a:cubicBezTo>
                  <a:cubicBezTo>
                    <a:pt x="1494404" y="1189990"/>
                    <a:pt x="1477358" y="1197610"/>
                    <a:pt x="1455765" y="1192530"/>
                  </a:cubicBezTo>
                  <a:cubicBezTo>
                    <a:pt x="1442128" y="1189990"/>
                    <a:pt x="1427355" y="1195070"/>
                    <a:pt x="1413718" y="1191260"/>
                  </a:cubicBezTo>
                  <a:cubicBezTo>
                    <a:pt x="1392125" y="1186180"/>
                    <a:pt x="1370533" y="1192530"/>
                    <a:pt x="1348941" y="1192530"/>
                  </a:cubicBezTo>
                  <a:cubicBezTo>
                    <a:pt x="1326212" y="1192530"/>
                    <a:pt x="1302348" y="1192530"/>
                    <a:pt x="1279619" y="1193800"/>
                  </a:cubicBezTo>
                  <a:cubicBezTo>
                    <a:pt x="1250072" y="1193800"/>
                    <a:pt x="1220525" y="1198880"/>
                    <a:pt x="1192114" y="1193800"/>
                  </a:cubicBezTo>
                  <a:cubicBezTo>
                    <a:pt x="1172795" y="1191260"/>
                    <a:pt x="1153475" y="1200150"/>
                    <a:pt x="1136429" y="1195070"/>
                  </a:cubicBezTo>
                  <a:cubicBezTo>
                    <a:pt x="1106882" y="1188720"/>
                    <a:pt x="1079608" y="1202690"/>
                    <a:pt x="1051197" y="1197610"/>
                  </a:cubicBezTo>
                  <a:cubicBezTo>
                    <a:pt x="1034150" y="1195070"/>
                    <a:pt x="1012558" y="1191260"/>
                    <a:pt x="998921" y="1198880"/>
                  </a:cubicBezTo>
                  <a:cubicBezTo>
                    <a:pt x="989830" y="1203960"/>
                    <a:pt x="986420" y="1198880"/>
                    <a:pt x="979602" y="1198880"/>
                  </a:cubicBezTo>
                  <a:cubicBezTo>
                    <a:pt x="977329" y="1198880"/>
                    <a:pt x="976192" y="1200150"/>
                    <a:pt x="973920" y="1201420"/>
                  </a:cubicBezTo>
                  <a:cubicBezTo>
                    <a:pt x="967101" y="1202690"/>
                    <a:pt x="964828" y="1206500"/>
                    <a:pt x="962555" y="1206500"/>
                  </a:cubicBezTo>
                  <a:cubicBezTo>
                    <a:pt x="936418" y="1206500"/>
                    <a:pt x="911416" y="1203960"/>
                    <a:pt x="885278" y="1203960"/>
                  </a:cubicBezTo>
                  <a:cubicBezTo>
                    <a:pt x="873914" y="1203960"/>
                    <a:pt x="862550" y="1209040"/>
                    <a:pt x="851185" y="1211580"/>
                  </a:cubicBezTo>
                  <a:cubicBezTo>
                    <a:pt x="829593" y="1215390"/>
                    <a:pt x="806865" y="1219200"/>
                    <a:pt x="784136" y="1221740"/>
                  </a:cubicBezTo>
                  <a:cubicBezTo>
                    <a:pt x="781863" y="1223010"/>
                    <a:pt x="778454" y="1219200"/>
                    <a:pt x="773908" y="1216660"/>
                  </a:cubicBezTo>
                  <a:close/>
                </a:path>
              </a:pathLst>
            </a:custGeom>
            <a:blipFill>
              <a:blip r:embed="rId6"/>
              <a:stretch>
                <a:fillRect t="-14546" b="-14546"/>
              </a:stretch>
            </a:blipFill>
          </p:spPr>
        </p:sp>
      </p:grpSp>
      <p:sp>
        <p:nvSpPr>
          <p:cNvPr id="13" name="TextBox 13"/>
          <p:cNvSpPr txBox="1"/>
          <p:nvPr/>
        </p:nvSpPr>
        <p:spPr>
          <a:xfrm>
            <a:off x="770160" y="8918257"/>
            <a:ext cx="2344049" cy="613411"/>
          </a:xfrm>
          <a:prstGeom prst="rect">
            <a:avLst/>
          </a:prstGeom>
        </p:spPr>
        <p:txBody>
          <a:bodyPr lIns="0" tIns="0" rIns="0" bIns="0" rtlCol="0" anchor="t">
            <a:spAutoFit/>
          </a:bodyPr>
          <a:lstStyle/>
          <a:p>
            <a:pPr marL="0" lvl="0" indent="0" algn="just">
              <a:lnSpc>
                <a:spcPts val="5040"/>
              </a:lnSpc>
              <a:spcBef>
                <a:spcPct val="0"/>
              </a:spcBef>
            </a:pPr>
            <a:r>
              <a:rPr lang="en-US" sz="3600" b="1" u="none" strike="noStrike">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//07</a:t>
            </a:r>
            <a:endParaRPr lang="en-US" sz="3600" b="1" u="none" strike="noStrike">
              <a:solidFill>
                <a:srgbClr val="FEFEFE"/>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4" name="TextBox 14"/>
          <p:cNvSpPr txBox="1"/>
          <p:nvPr/>
        </p:nvSpPr>
        <p:spPr>
          <a:xfrm>
            <a:off x="6368790" y="1095375"/>
            <a:ext cx="5550420" cy="2263775"/>
          </a:xfrm>
          <a:prstGeom prst="rect">
            <a:avLst/>
          </a:prstGeom>
        </p:spPr>
        <p:txBody>
          <a:bodyPr lIns="0" tIns="0" rIns="0" bIns="0" rtlCol="0" anchor="t">
            <a:spAutoFit/>
          </a:bodyPr>
          <a:lstStyle/>
          <a:p>
            <a:pPr marL="0" lvl="0" indent="0" algn="l">
              <a:lnSpc>
                <a:spcPts val="8800"/>
              </a:lnSpc>
            </a:pPr>
            <a:r>
              <a:rPr lang="en-US" sz="8000" b="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Rock Black</a:t>
            </a:r>
            <a:endParaRPr lang="en-US" sz="8000" b="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5" name="TextBox 15"/>
          <p:cNvSpPr txBox="1"/>
          <p:nvPr/>
        </p:nvSpPr>
        <p:spPr>
          <a:xfrm>
            <a:off x="770160" y="1275130"/>
            <a:ext cx="4090817" cy="1323436"/>
          </a:xfrm>
          <a:prstGeom prst="rect">
            <a:avLst/>
          </a:prstGeom>
        </p:spPr>
        <p:txBody>
          <a:bodyPr lIns="0" tIns="0" rIns="0" bIns="0" rtlCol="0" anchor="t">
            <a:spAutoFit/>
          </a:bodyPr>
          <a:lstStyle/>
          <a:p>
            <a:pPr algn="l">
              <a:lnSpc>
                <a:spcPts val="2655"/>
              </a:lnSpc>
            </a:pPr>
            <a:r>
              <a:rPr lang="en-US" sz="1895">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mountains at dusk, </a:t>
            </a:r>
            <a:endParaRPr lang="en-US" sz="18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655"/>
              </a:lnSpc>
            </a:pPr>
            <a:r>
              <a:rPr lang="en-US" sz="1895">
                <a:solidFill>
                  <a:srgbClr val="FEFEFE"/>
                </a:solidFill>
                <a:latin typeface="Aktiv Grotesk Ex" panose="020B0604020203020204"/>
                <a:ea typeface="Aktiv Grotesk Ex" panose="020B0604020203020204"/>
                <a:cs typeface="Aktiv Grotesk Ex" panose="020B0604020203020204"/>
                <a:sym typeface="Aktiv Grotesk Ex" panose="020B0604020203020204"/>
              </a:rPr>
              <a:t>is tranquil and profound, </a:t>
            </a:r>
            <a:endParaRPr lang="en-US" sz="18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655"/>
              </a:lnSpc>
              <a:spcBef>
                <a:spcPct val="0"/>
              </a:spcBef>
            </a:pPr>
            <a:r>
              <a:rPr lang="en-US" sz="1895">
                <a:solidFill>
                  <a:srgbClr val="FEFEFE"/>
                </a:solidFill>
                <a:latin typeface="Aktiv Grotesk Ex" panose="020B0604020203020204"/>
                <a:ea typeface="Aktiv Grotesk Ex" panose="020B0604020203020204"/>
                <a:cs typeface="Aktiv Grotesk Ex" panose="020B0604020203020204"/>
                <a:sym typeface="Aktiv Grotesk Ex" panose="020B0604020203020204"/>
              </a:rPr>
              <a:t>bearing the marks of time and the quiet strength of nature.</a:t>
            </a:r>
            <a:endParaRPr lang="en-US" sz="1895">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6" name="TextBox 16"/>
          <p:cNvSpPr txBox="1"/>
          <p:nvPr/>
        </p:nvSpPr>
        <p:spPr>
          <a:xfrm>
            <a:off x="1028700" y="5451014"/>
            <a:ext cx="3896853" cy="306705"/>
          </a:xfrm>
          <a:prstGeom prst="rect">
            <a:avLst/>
          </a:prstGeom>
        </p:spPr>
        <p:txBody>
          <a:bodyPr lIns="0" tIns="0" rIns="0" bIns="0" rtlCol="0" anchor="t">
            <a:spAutoFit/>
          </a:bodyPr>
          <a:lstStyle/>
          <a:p>
            <a:pPr algn="just">
              <a:lnSpc>
                <a:spcPts val="2520"/>
              </a:lnSpc>
              <a:spcBef>
                <a:spcPct val="0"/>
              </a:spcBef>
            </a:pPr>
            <a:r>
              <a:rPr lang="en-US" sz="1800" b="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Rock Sand Texture</a:t>
            </a:r>
            <a:endParaRPr lang="en-US" sz="1800" b="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
        <p:nvSpPr>
          <p:cNvPr id="17" name="TextBox 17"/>
          <p:cNvSpPr txBox="1"/>
          <p:nvPr/>
        </p:nvSpPr>
        <p:spPr>
          <a:xfrm>
            <a:off x="1028700" y="5883359"/>
            <a:ext cx="3354034" cy="1908217"/>
          </a:xfrm>
          <a:prstGeom prst="rect">
            <a:avLst/>
          </a:prstGeom>
        </p:spPr>
        <p:txBody>
          <a:bodyPr lIns="0" tIns="0" rIns="0" bIns="0" rtlCol="0" anchor="t">
            <a:spAutoFit/>
          </a:bodyPr>
          <a:lstStyle/>
          <a:p>
            <a:pPr algn="l">
              <a:lnSpc>
                <a:spcPts val="1920"/>
              </a:lnSpc>
              <a:spcBef>
                <a:spcPct val="0"/>
              </a:spcBef>
            </a:pPr>
            <a:r>
              <a:rPr lang="en-US" sz="1375">
                <a:solidFill>
                  <a:srgbClr val="FFFFFF"/>
                </a:solidFill>
                <a:latin typeface="Aktiv Grotesk Ex" panose="020B0604020203020204"/>
                <a:ea typeface="Aktiv Grotesk Ex" panose="020B0604020203020204"/>
                <a:cs typeface="Aktiv Grotesk Ex" panose="020B0604020203020204"/>
                <a:sym typeface="Aktiv Grotesk Ex" panose="020B0604020203020204"/>
              </a:rPr>
              <a:t>The ZERO Flip seamlessly blends the classic texture of rock with the delicate feel of flowing sand. The contrast between hardness and softness, stability and fluidity, rock and sand, comes together in perfect balance on the phone’s back panel.</a:t>
            </a:r>
            <a:endParaRPr lang="en-US" sz="1375">
              <a:solidFill>
                <a:srgbClr val="FFFFFF"/>
              </a:solidFill>
              <a:latin typeface="Aktiv Grotesk Ex" panose="020B0604020203020204"/>
              <a:ea typeface="Aktiv Grotesk Ex" panose="020B0604020203020204"/>
              <a:cs typeface="Aktiv Grotesk Ex" panose="020B0604020203020204"/>
              <a:sym typeface="Aktiv Grotesk Ex" panose="020B0604020203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2"/>
            <a:stretch>
              <a:fillRect/>
            </a:stretch>
          </a:blipFill>
        </p:spPr>
      </p:sp>
      <p:grpSp>
        <p:nvGrpSpPr>
          <p:cNvPr id="4" name="Group 4"/>
          <p:cNvGrpSpPr/>
          <p:nvPr/>
        </p:nvGrpSpPr>
        <p:grpSpPr>
          <a:xfrm rot="0">
            <a:off x="8633079" y="898207"/>
            <a:ext cx="234141" cy="8954110"/>
            <a:chOff x="0" y="0"/>
            <a:chExt cx="312188" cy="11938813"/>
          </a:xfrm>
        </p:grpSpPr>
        <p:sp>
          <p:nvSpPr>
            <p:cNvPr id="5" name="AutoShape 5"/>
            <p:cNvSpPr/>
            <p:nvPr/>
          </p:nvSpPr>
          <p:spPr>
            <a:xfrm>
              <a:off x="139973" y="0"/>
              <a:ext cx="32242" cy="11938813"/>
            </a:xfrm>
            <a:prstGeom prst="rect">
              <a:avLst/>
            </a:prstGeom>
            <a:solidFill>
              <a:srgbClr val="FFFFFF"/>
            </a:solidFill>
          </p:spPr>
        </p:sp>
        <p:sp>
          <p:nvSpPr>
            <p:cNvPr id="6" name="AutoShape 6"/>
            <p:cNvSpPr/>
            <p:nvPr/>
          </p:nvSpPr>
          <p:spPr>
            <a:xfrm rot="-5400000">
              <a:off x="-177519" y="177519"/>
              <a:ext cx="667226" cy="312188"/>
            </a:xfrm>
            <a:prstGeom prst="rect">
              <a:avLst/>
            </a:prstGeom>
            <a:solidFill>
              <a:srgbClr val="FFFFFF"/>
            </a:solidFill>
          </p:spPr>
        </p:sp>
      </p:grpSp>
      <p:sp>
        <p:nvSpPr>
          <p:cNvPr id="7" name="Freeform 7"/>
          <p:cNvSpPr/>
          <p:nvPr/>
        </p:nvSpPr>
        <p:spPr>
          <a:xfrm>
            <a:off x="13054483" y="2822630"/>
            <a:ext cx="3406436" cy="875690"/>
          </a:xfrm>
          <a:custGeom>
            <a:avLst/>
            <a:gdLst/>
            <a:ahLst/>
            <a:cxnLst/>
            <a:rect l="l" t="t" r="r" b="b"/>
            <a:pathLst>
              <a:path w="3406436" h="875690">
                <a:moveTo>
                  <a:pt x="0" y="0"/>
                </a:moveTo>
                <a:lnTo>
                  <a:pt x="3406435" y="0"/>
                </a:lnTo>
                <a:lnTo>
                  <a:pt x="3406435" y="875690"/>
                </a:lnTo>
                <a:lnTo>
                  <a:pt x="0" y="875690"/>
                </a:lnTo>
                <a:lnTo>
                  <a:pt x="0" y="0"/>
                </a:lnTo>
                <a:close/>
              </a:path>
            </a:pathLst>
          </a:custGeom>
          <a:blipFill>
            <a:blip r:embed="rId3"/>
            <a:stretch>
              <a:fillRect/>
            </a:stretch>
          </a:blipFill>
        </p:spPr>
      </p:sp>
      <p:sp>
        <p:nvSpPr>
          <p:cNvPr id="8" name="Freeform 8"/>
          <p:cNvSpPr/>
          <p:nvPr/>
        </p:nvSpPr>
        <p:spPr>
          <a:xfrm rot="-2247850">
            <a:off x="9540835" y="2051852"/>
            <a:ext cx="7854676" cy="9666312"/>
          </a:xfrm>
          <a:custGeom>
            <a:avLst/>
            <a:gdLst/>
            <a:ahLst/>
            <a:cxnLst/>
            <a:rect l="l" t="t" r="r" b="b"/>
            <a:pathLst>
              <a:path w="7854676" h="9666312">
                <a:moveTo>
                  <a:pt x="0" y="0"/>
                </a:moveTo>
                <a:lnTo>
                  <a:pt x="7854676" y="0"/>
                </a:lnTo>
                <a:lnTo>
                  <a:pt x="7854676" y="9666312"/>
                </a:lnTo>
                <a:lnTo>
                  <a:pt x="0" y="9666312"/>
                </a:lnTo>
                <a:lnTo>
                  <a:pt x="0" y="0"/>
                </a:lnTo>
                <a:close/>
              </a:path>
            </a:pathLst>
          </a:custGeom>
          <a:blipFill>
            <a:blip r:embed="rId4"/>
            <a:stretch>
              <a:fillRect l="-38944" t="-27545" r="-31388" b="-10863"/>
            </a:stretch>
          </a:blipFill>
        </p:spPr>
      </p:sp>
      <p:sp>
        <p:nvSpPr>
          <p:cNvPr id="9" name="TextBox 9"/>
          <p:cNvSpPr txBox="1"/>
          <p:nvPr/>
        </p:nvSpPr>
        <p:spPr>
          <a:xfrm>
            <a:off x="888888" y="2077112"/>
            <a:ext cx="7363191" cy="621030"/>
          </a:xfrm>
          <a:prstGeom prst="rect">
            <a:avLst/>
          </a:prstGeom>
        </p:spPr>
        <p:txBody>
          <a:bodyPr lIns="0" tIns="0" rIns="0" bIns="0" rtlCol="0" anchor="t">
            <a:spAutoFit/>
          </a:bodyPr>
          <a:lstStyle/>
          <a:p>
            <a:pPr marL="0" lvl="0" indent="0" algn="l">
              <a:lnSpc>
                <a:spcPts val="2520"/>
              </a:lnSpc>
              <a:spcBef>
                <a:spcPct val="0"/>
              </a:spcBef>
            </a:pPr>
            <a:r>
              <a:rPr lang="en-US" sz="1800" spc="270">
                <a:solidFill>
                  <a:srgbClr val="FEFEFE"/>
                </a:solidFill>
                <a:latin typeface="Aktiv Grotesk Ex" panose="020B0604020203020204"/>
                <a:ea typeface="Aktiv Grotesk Ex" panose="020B0604020203020204"/>
                <a:cs typeface="Aktiv Grotesk Ex" panose="020B0604020203020204"/>
                <a:sym typeface="Aktiv Grotesk Ex" panose="020B0604020203020204"/>
              </a:rPr>
              <a:t>JOIN WGSN TO DISCOVER COLOR TRENDS AND EXPLORE BOUNDLESS POSSIBILITIES</a:t>
            </a:r>
            <a:endParaRPr lang="en-US" sz="1800" spc="2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0" name="TextBox 10"/>
          <p:cNvSpPr txBox="1"/>
          <p:nvPr/>
        </p:nvSpPr>
        <p:spPr>
          <a:xfrm>
            <a:off x="869942" y="3631645"/>
            <a:ext cx="7363191" cy="3232785"/>
          </a:xfrm>
          <a:prstGeom prst="rect">
            <a:avLst/>
          </a:prstGeom>
        </p:spPr>
        <p:txBody>
          <a:bodyPr lIns="0" tIns="0" rIns="0" bIns="0" rtlCol="0" anchor="t">
            <a:spAutoFit/>
          </a:bodyPr>
          <a:lstStyle/>
          <a:p>
            <a:pPr algn="l">
              <a:lnSpc>
                <a:spcPts val="2880"/>
              </a:lnSpc>
            </a:pPr>
            <a:r>
              <a:rPr lang="en-US" sz="1800" u="sng">
                <a:solidFill>
                  <a:srgbClr val="FEFEFE"/>
                </a:solidFill>
                <a:latin typeface="Aktiv Grotesk Ex" panose="020B0604020203020204"/>
                <a:ea typeface="Aktiv Grotesk Ex" panose="020B0604020203020204"/>
                <a:cs typeface="Aktiv Grotesk Ex" panose="020B0604020203020204"/>
                <a:sym typeface="Aktiv Grotesk Ex" panose="020B0604020203020204"/>
                <a:hlinkClick r:id="rId5" tooltip="https://www.infinixmobility.com/learn/Infinix-teams-up-with-WGSN"/>
              </a:rPr>
              <a:t>WGSN 2025 Smartphone Color Trend Report: </a:t>
            </a: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Infinix, in collaboration with WGSN, releases brand colors that incorporate global design trends, local cultures of the next generation, and future technology trends, unveiling the 2025 trend colors. </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2880"/>
              </a:lnSpc>
            </a:pPr>
          </a:p>
          <a:p>
            <a:pPr marL="0" lvl="0" indent="0" algn="l">
              <a:lnSpc>
                <a:spcPts val="2880"/>
              </a:lnSpc>
              <a:spcBef>
                <a:spcPct val="0"/>
              </a:spcBef>
            </a:pPr>
            <a:r>
              <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rPr>
              <a:t>Using bright and vibrant colors with contrasting design details, they reflect the emotions and aspirations of contemporary youth.</a:t>
            </a:r>
            <a:endParaRPr lang="en-US" sz="18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1" name="TextBox 11"/>
          <p:cNvSpPr txBox="1"/>
          <p:nvPr/>
        </p:nvSpPr>
        <p:spPr>
          <a:xfrm>
            <a:off x="9220200" y="1778662"/>
            <a:ext cx="7240718" cy="919480"/>
          </a:xfrm>
          <a:prstGeom prst="rect">
            <a:avLst/>
          </a:prstGeom>
        </p:spPr>
        <p:txBody>
          <a:bodyPr lIns="0" tIns="0" rIns="0" bIns="0" rtlCol="0" anchor="t">
            <a:spAutoFit/>
          </a:bodyPr>
          <a:lstStyle/>
          <a:p>
            <a:pPr algn="l">
              <a:lnSpc>
                <a:spcPts val="1820"/>
              </a:lnSpc>
              <a:spcBef>
                <a:spcPct val="0"/>
              </a:spcBef>
            </a:pPr>
            <a:r>
              <a:rPr lang="en-US" sz="1300">
                <a:solidFill>
                  <a:srgbClr val="FEFEFE"/>
                </a:solidFill>
                <a:latin typeface="Aktiv Grotesk Ex" panose="020B0604020203020204"/>
                <a:ea typeface="Aktiv Grotesk Ex" panose="020B0604020203020204"/>
                <a:cs typeface="Aktiv Grotesk Ex" panose="020B0604020203020204"/>
                <a:sym typeface="Aktiv Grotesk Ex" panose="020B0604020203020204"/>
              </a:rPr>
              <a:t>* WGSN is the global authority on consumer, lifestyle and product design trends, helping brands around the world create the right products at the right time for tomorrow’s consumer. </a:t>
            </a:r>
            <a:endParaRPr lang="en-US" sz="13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a:p>
            <a:pPr algn="l">
              <a:lnSpc>
                <a:spcPts val="1820"/>
              </a:lnSpc>
              <a:spcBef>
                <a:spcPct val="0"/>
              </a:spcBef>
            </a:pPr>
            <a:r>
              <a:rPr lang="en-US" sz="1300">
                <a:solidFill>
                  <a:srgbClr val="FEFEFE"/>
                </a:solidFill>
                <a:latin typeface="Aktiv Grotesk Ex" panose="020B0604020203020204"/>
                <a:ea typeface="Aktiv Grotesk Ex" panose="020B0604020203020204"/>
                <a:cs typeface="Aktiv Grotesk Ex" panose="020B0604020203020204"/>
                <a:sym typeface="Aktiv Grotesk Ex" panose="020B0604020203020204"/>
              </a:rPr>
              <a:t>Visit wgsn.com</a:t>
            </a:r>
            <a:endParaRPr lang="en-US" sz="13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2" name="TextBox 12"/>
          <p:cNvSpPr txBox="1"/>
          <p:nvPr/>
        </p:nvSpPr>
        <p:spPr>
          <a:xfrm>
            <a:off x="888888" y="1076325"/>
            <a:ext cx="7363191" cy="711202"/>
          </a:xfrm>
          <a:prstGeom prst="rect">
            <a:avLst/>
          </a:prstGeom>
        </p:spPr>
        <p:txBody>
          <a:bodyPr lIns="0" tIns="0" rIns="0" bIns="0" rtlCol="0" anchor="t">
            <a:spAutoFit/>
          </a:bodyPr>
          <a:lstStyle/>
          <a:p>
            <a:pPr marL="0" lvl="0" indent="0" algn="l">
              <a:lnSpc>
                <a:spcPts val="5500"/>
              </a:lnSpc>
            </a:pPr>
            <a:r>
              <a:rPr lang="en-US" sz="5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Trend Design</a:t>
            </a:r>
            <a:endParaRPr lang="en-US" sz="5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707708" y="8918209"/>
            <a:ext cx="2344049" cy="613507"/>
          </a:xfrm>
          <a:prstGeom prst="rect">
            <a:avLst/>
          </a:prstGeom>
        </p:spPr>
        <p:txBody>
          <a:bodyPr lIns="0" tIns="0" rIns="0" bIns="0" rtlCol="0" anchor="t">
            <a:spAutoFit/>
          </a:bodyPr>
          <a:lstStyle/>
          <a:p>
            <a:pPr marL="0" lvl="0" indent="0" algn="just">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//08</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581025"/>
            <a:ext cx="18288000" cy="11449050"/>
          </a:xfrm>
          <a:custGeom>
            <a:avLst/>
            <a:gdLst/>
            <a:ahLst/>
            <a:cxnLst/>
            <a:rect l="l" t="t" r="r" b="b"/>
            <a:pathLst>
              <a:path w="18288000" h="11449050">
                <a:moveTo>
                  <a:pt x="0" y="0"/>
                </a:moveTo>
                <a:lnTo>
                  <a:pt x="18288000" y="0"/>
                </a:lnTo>
                <a:lnTo>
                  <a:pt x="18288000" y="11449050"/>
                </a:lnTo>
                <a:lnTo>
                  <a:pt x="0" y="11449050"/>
                </a:lnTo>
                <a:lnTo>
                  <a:pt x="0" y="0"/>
                </a:lnTo>
                <a:close/>
              </a:path>
            </a:pathLst>
          </a:custGeom>
          <a:blipFill>
            <a:blip r:embed="rId1"/>
            <a:stretch>
              <a:fillRect/>
            </a:stretch>
          </a:blipFill>
        </p:spPr>
      </p:sp>
      <p:sp>
        <p:nvSpPr>
          <p:cNvPr id="3" name="Freeform 3"/>
          <p:cNvSpPr/>
          <p:nvPr/>
        </p:nvSpPr>
        <p:spPr>
          <a:xfrm rot="5400000" flipH="1">
            <a:off x="4428374" y="2604917"/>
            <a:ext cx="9431252" cy="12903884"/>
          </a:xfrm>
          <a:custGeom>
            <a:avLst/>
            <a:gdLst/>
            <a:ahLst/>
            <a:cxnLst/>
            <a:rect l="l" t="t" r="r" b="b"/>
            <a:pathLst>
              <a:path w="9431252" h="12903884">
                <a:moveTo>
                  <a:pt x="9431252" y="0"/>
                </a:moveTo>
                <a:lnTo>
                  <a:pt x="0" y="0"/>
                </a:lnTo>
                <a:lnTo>
                  <a:pt x="0" y="12903884"/>
                </a:lnTo>
                <a:lnTo>
                  <a:pt x="9431252" y="12903884"/>
                </a:lnTo>
                <a:lnTo>
                  <a:pt x="9431252" y="0"/>
                </a:lnTo>
                <a:close/>
              </a:path>
            </a:pathLst>
          </a:custGeom>
          <a:blipFill>
            <a:blip r:embed="rId2"/>
            <a:stretch>
              <a:fillRect l="-44319" t="-26770" r="-58337" b="-21348"/>
            </a:stretch>
          </a:blipFill>
        </p:spPr>
      </p:sp>
      <p:sp>
        <p:nvSpPr>
          <p:cNvPr id="4" name="Freeform 4"/>
          <p:cNvSpPr/>
          <p:nvPr/>
        </p:nvSpPr>
        <p:spPr>
          <a:xfrm>
            <a:off x="16046430" y="216057"/>
            <a:ext cx="2038120" cy="443848"/>
          </a:xfrm>
          <a:custGeom>
            <a:avLst/>
            <a:gdLst/>
            <a:ahLst/>
            <a:cxnLst/>
            <a:rect l="l" t="t" r="r" b="b"/>
            <a:pathLst>
              <a:path w="2038120" h="443848">
                <a:moveTo>
                  <a:pt x="0" y="0"/>
                </a:moveTo>
                <a:lnTo>
                  <a:pt x="2038120" y="0"/>
                </a:lnTo>
                <a:lnTo>
                  <a:pt x="2038120" y="443849"/>
                </a:lnTo>
                <a:lnTo>
                  <a:pt x="0" y="443849"/>
                </a:lnTo>
                <a:lnTo>
                  <a:pt x="0" y="0"/>
                </a:lnTo>
                <a:close/>
              </a:path>
            </a:pathLst>
          </a:custGeom>
          <a:blipFill>
            <a:blip r:embed="rId3"/>
            <a:stretch>
              <a:fillRect/>
            </a:stretch>
          </a:blipFill>
        </p:spPr>
      </p:sp>
      <p:grpSp>
        <p:nvGrpSpPr>
          <p:cNvPr id="5" name="Group 5"/>
          <p:cNvGrpSpPr/>
          <p:nvPr/>
        </p:nvGrpSpPr>
        <p:grpSpPr>
          <a:xfrm rot="0">
            <a:off x="497946" y="2295221"/>
            <a:ext cx="5043699" cy="2230205"/>
            <a:chOff x="0" y="0"/>
            <a:chExt cx="1328382" cy="587379"/>
          </a:xfrm>
        </p:grpSpPr>
        <p:sp>
          <p:nvSpPr>
            <p:cNvPr id="6" name="Freeform 6"/>
            <p:cNvSpPr/>
            <p:nvPr/>
          </p:nvSpPr>
          <p:spPr>
            <a:xfrm>
              <a:off x="0" y="0"/>
              <a:ext cx="1328382" cy="587379"/>
            </a:xfrm>
            <a:custGeom>
              <a:avLst/>
              <a:gdLst/>
              <a:ahLst/>
              <a:cxnLst/>
              <a:rect l="l" t="t" r="r" b="b"/>
              <a:pathLst>
                <a:path w="1328382" h="587379">
                  <a:moveTo>
                    <a:pt x="78283" y="0"/>
                  </a:moveTo>
                  <a:lnTo>
                    <a:pt x="1250098" y="0"/>
                  </a:lnTo>
                  <a:cubicBezTo>
                    <a:pt x="1293333" y="0"/>
                    <a:pt x="1328382" y="35049"/>
                    <a:pt x="1328382" y="78283"/>
                  </a:cubicBezTo>
                  <a:lnTo>
                    <a:pt x="1328382" y="509096"/>
                  </a:lnTo>
                  <a:cubicBezTo>
                    <a:pt x="1328382" y="552330"/>
                    <a:pt x="1293333" y="587379"/>
                    <a:pt x="1250098" y="587379"/>
                  </a:cubicBezTo>
                  <a:lnTo>
                    <a:pt x="78283" y="587379"/>
                  </a:lnTo>
                  <a:cubicBezTo>
                    <a:pt x="35049" y="587379"/>
                    <a:pt x="0" y="552330"/>
                    <a:pt x="0" y="509096"/>
                  </a:cubicBezTo>
                  <a:lnTo>
                    <a:pt x="0" y="78283"/>
                  </a:lnTo>
                  <a:cubicBezTo>
                    <a:pt x="0" y="35049"/>
                    <a:pt x="35049" y="0"/>
                    <a:pt x="78283" y="0"/>
                  </a:cubicBezTo>
                  <a:close/>
                </a:path>
              </a:pathLst>
            </a:custGeom>
            <a:solidFill>
              <a:srgbClr val="F2D9E4">
                <a:alpha val="21961"/>
              </a:srgbClr>
            </a:solidFill>
          </p:spPr>
        </p:sp>
        <p:sp>
          <p:nvSpPr>
            <p:cNvPr id="7" name="TextBox 7"/>
            <p:cNvSpPr txBox="1"/>
            <p:nvPr/>
          </p:nvSpPr>
          <p:spPr>
            <a:xfrm>
              <a:off x="0" y="-47625"/>
              <a:ext cx="1328382" cy="635004"/>
            </a:xfrm>
            <a:prstGeom prst="rect">
              <a:avLst/>
            </a:prstGeom>
          </p:spPr>
          <p:txBody>
            <a:bodyPr lIns="50800" tIns="50800" rIns="50800" bIns="50800" rtlCol="0" anchor="ctr"/>
            <a:lstStyle/>
            <a:p>
              <a:pPr algn="ctr">
                <a:lnSpc>
                  <a:spcPts val="2800"/>
                </a:lnSpc>
              </a:pPr>
            </a:p>
          </p:txBody>
        </p:sp>
      </p:grpSp>
      <p:sp>
        <p:nvSpPr>
          <p:cNvPr id="8" name="TextBox 8"/>
          <p:cNvSpPr txBox="1"/>
          <p:nvPr/>
        </p:nvSpPr>
        <p:spPr>
          <a:xfrm>
            <a:off x="728251" y="2412738"/>
            <a:ext cx="4813394" cy="1928495"/>
          </a:xfrm>
          <a:prstGeom prst="rect">
            <a:avLst/>
          </a:prstGeom>
        </p:spPr>
        <p:txBody>
          <a:bodyPr lIns="0" tIns="0" rIns="0" bIns="0" rtlCol="0" anchor="t">
            <a:spAutoFit/>
          </a:bodyPr>
          <a:lstStyle/>
          <a:p>
            <a:pPr marL="0" lvl="0" indent="0" algn="l">
              <a:lnSpc>
                <a:spcPts val="2560"/>
              </a:lnSpc>
              <a:spcBef>
                <a:spcPct val="0"/>
              </a:spcBef>
            </a:pPr>
            <a:r>
              <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ZERO Flip's metal hinge is meticulously crafted, with over 2,000 micro-crystals engraved in a 5cm² area using a 0.15mm diamond tool. The metal frame combines satin brushing and mirror polishing, offering a blend of art and function.</a:t>
            </a:r>
            <a:endPar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grpSp>
        <p:nvGrpSpPr>
          <p:cNvPr id="9" name="Group 9"/>
          <p:cNvGrpSpPr/>
          <p:nvPr/>
        </p:nvGrpSpPr>
        <p:grpSpPr>
          <a:xfrm rot="0">
            <a:off x="5723734" y="2295220"/>
            <a:ext cx="6275178" cy="2230205"/>
            <a:chOff x="0" y="0"/>
            <a:chExt cx="1652722" cy="587379"/>
          </a:xfrm>
        </p:grpSpPr>
        <p:sp>
          <p:nvSpPr>
            <p:cNvPr id="10" name="Freeform 10"/>
            <p:cNvSpPr/>
            <p:nvPr/>
          </p:nvSpPr>
          <p:spPr>
            <a:xfrm>
              <a:off x="0" y="0"/>
              <a:ext cx="1652722" cy="587379"/>
            </a:xfrm>
            <a:custGeom>
              <a:avLst/>
              <a:gdLst/>
              <a:ahLst/>
              <a:cxnLst/>
              <a:rect l="l" t="t" r="r" b="b"/>
              <a:pathLst>
                <a:path w="1652722" h="587379">
                  <a:moveTo>
                    <a:pt x="62921" y="0"/>
                  </a:moveTo>
                  <a:lnTo>
                    <a:pt x="1589801" y="0"/>
                  </a:lnTo>
                  <a:cubicBezTo>
                    <a:pt x="1606489" y="0"/>
                    <a:pt x="1622493" y="6629"/>
                    <a:pt x="1634293" y="18429"/>
                  </a:cubicBezTo>
                  <a:cubicBezTo>
                    <a:pt x="1646093" y="30229"/>
                    <a:pt x="1652722" y="46233"/>
                    <a:pt x="1652722" y="62921"/>
                  </a:cubicBezTo>
                  <a:lnTo>
                    <a:pt x="1652722" y="524458"/>
                  </a:lnTo>
                  <a:cubicBezTo>
                    <a:pt x="1652722" y="559209"/>
                    <a:pt x="1624551" y="587379"/>
                    <a:pt x="1589801" y="587379"/>
                  </a:cubicBezTo>
                  <a:lnTo>
                    <a:pt x="62921" y="587379"/>
                  </a:lnTo>
                  <a:cubicBezTo>
                    <a:pt x="46233" y="587379"/>
                    <a:pt x="30229" y="580750"/>
                    <a:pt x="18429" y="568950"/>
                  </a:cubicBezTo>
                  <a:cubicBezTo>
                    <a:pt x="6629" y="557150"/>
                    <a:pt x="0" y="541146"/>
                    <a:pt x="0" y="524458"/>
                  </a:cubicBezTo>
                  <a:lnTo>
                    <a:pt x="0" y="62921"/>
                  </a:lnTo>
                  <a:cubicBezTo>
                    <a:pt x="0" y="46233"/>
                    <a:pt x="6629" y="30229"/>
                    <a:pt x="18429" y="18429"/>
                  </a:cubicBezTo>
                  <a:cubicBezTo>
                    <a:pt x="30229" y="6629"/>
                    <a:pt x="46233" y="0"/>
                    <a:pt x="62921" y="0"/>
                  </a:cubicBezTo>
                  <a:close/>
                </a:path>
              </a:pathLst>
            </a:custGeom>
            <a:solidFill>
              <a:srgbClr val="F2D9E4">
                <a:alpha val="21961"/>
              </a:srgbClr>
            </a:solidFill>
          </p:spPr>
        </p:sp>
        <p:sp>
          <p:nvSpPr>
            <p:cNvPr id="11" name="TextBox 11"/>
            <p:cNvSpPr txBox="1"/>
            <p:nvPr/>
          </p:nvSpPr>
          <p:spPr>
            <a:xfrm>
              <a:off x="0" y="-47625"/>
              <a:ext cx="1652722" cy="635004"/>
            </a:xfrm>
            <a:prstGeom prst="rect">
              <a:avLst/>
            </a:prstGeom>
          </p:spPr>
          <p:txBody>
            <a:bodyPr lIns="50800" tIns="50800" rIns="50800" bIns="50800" rtlCol="0" anchor="ctr"/>
            <a:lstStyle/>
            <a:p>
              <a:pPr algn="ctr">
                <a:lnSpc>
                  <a:spcPts val="2800"/>
                </a:lnSpc>
              </a:pPr>
            </a:p>
          </p:txBody>
        </p:sp>
      </p:grpSp>
      <p:sp>
        <p:nvSpPr>
          <p:cNvPr id="12" name="TextBox 12"/>
          <p:cNvSpPr txBox="1"/>
          <p:nvPr/>
        </p:nvSpPr>
        <p:spPr>
          <a:xfrm>
            <a:off x="6071345" y="1673867"/>
            <a:ext cx="5815514" cy="327025"/>
          </a:xfrm>
          <a:prstGeom prst="rect">
            <a:avLst/>
          </a:prstGeom>
        </p:spPr>
        <p:txBody>
          <a:bodyPr lIns="0" tIns="0" rIns="0" bIns="0" rtlCol="0" anchor="t">
            <a:spAutoFit/>
          </a:bodyPr>
          <a:lstStyle/>
          <a:p>
            <a:pPr algn="l">
              <a:lnSpc>
                <a:spcPts val="2600"/>
              </a:lnSpc>
            </a:pPr>
            <a:r>
              <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Dual Ring Imaging with Borderless Vision</a:t>
            </a:r>
            <a:endPar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3" name="TextBox 13"/>
          <p:cNvSpPr txBox="1"/>
          <p:nvPr/>
        </p:nvSpPr>
        <p:spPr>
          <a:xfrm>
            <a:off x="6042126" y="2412738"/>
            <a:ext cx="5713033" cy="1969770"/>
          </a:xfrm>
          <a:prstGeom prst="rect">
            <a:avLst/>
          </a:prstGeom>
        </p:spPr>
        <p:txBody>
          <a:bodyPr lIns="0" tIns="0" rIns="0" bIns="0" rtlCol="0" anchor="t">
            <a:spAutoFit/>
          </a:bodyPr>
          <a:lstStyle/>
          <a:p>
            <a:pPr marL="0" lvl="0" indent="0" algn="l">
              <a:lnSpc>
                <a:spcPts val="2560"/>
              </a:lnSpc>
              <a:spcBef>
                <a:spcPct val="0"/>
              </a:spcBef>
            </a:pPr>
            <a:r>
              <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The dual-ring cameras capture life’s beauty with you. The 3.64-inch cover screen, paired with durable Corning glass, offers a refined, borderless visual experience. The minimalist design meets the large smart screen, showcasing the elegance of the flippable form.</a:t>
            </a:r>
            <a:endPar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4" name="TextBox 14"/>
          <p:cNvSpPr txBox="1"/>
          <p:nvPr/>
        </p:nvSpPr>
        <p:spPr>
          <a:xfrm>
            <a:off x="872491" y="1673867"/>
            <a:ext cx="4695034" cy="327025"/>
          </a:xfrm>
          <a:prstGeom prst="rect">
            <a:avLst/>
          </a:prstGeom>
        </p:spPr>
        <p:txBody>
          <a:bodyPr lIns="0" tIns="0" rIns="0" bIns="0" rtlCol="0" anchor="t">
            <a:spAutoFit/>
          </a:bodyPr>
          <a:lstStyle/>
          <a:p>
            <a:pPr algn="l">
              <a:lnSpc>
                <a:spcPts val="2600"/>
              </a:lnSpc>
            </a:pPr>
            <a:r>
              <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Exquisite Hinge and Frame</a:t>
            </a:r>
            <a:endPar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grpSp>
        <p:nvGrpSpPr>
          <p:cNvPr id="15" name="Group 15"/>
          <p:cNvGrpSpPr/>
          <p:nvPr/>
        </p:nvGrpSpPr>
        <p:grpSpPr>
          <a:xfrm rot="0">
            <a:off x="12113212" y="2295221"/>
            <a:ext cx="5297584" cy="2202536"/>
            <a:chOff x="0" y="0"/>
            <a:chExt cx="1395248" cy="580092"/>
          </a:xfrm>
        </p:grpSpPr>
        <p:sp>
          <p:nvSpPr>
            <p:cNvPr id="16" name="Freeform 16"/>
            <p:cNvSpPr/>
            <p:nvPr/>
          </p:nvSpPr>
          <p:spPr>
            <a:xfrm>
              <a:off x="0" y="0"/>
              <a:ext cx="1395248" cy="580092"/>
            </a:xfrm>
            <a:custGeom>
              <a:avLst/>
              <a:gdLst/>
              <a:ahLst/>
              <a:cxnLst/>
              <a:rect l="l" t="t" r="r" b="b"/>
              <a:pathLst>
                <a:path w="1395248" h="580092">
                  <a:moveTo>
                    <a:pt x="74532" y="0"/>
                  </a:moveTo>
                  <a:lnTo>
                    <a:pt x="1320717" y="0"/>
                  </a:lnTo>
                  <a:cubicBezTo>
                    <a:pt x="1340484" y="0"/>
                    <a:pt x="1359441" y="7852"/>
                    <a:pt x="1373419" y="21830"/>
                  </a:cubicBezTo>
                  <a:cubicBezTo>
                    <a:pt x="1387396" y="35807"/>
                    <a:pt x="1395248" y="54765"/>
                    <a:pt x="1395248" y="74532"/>
                  </a:cubicBezTo>
                  <a:lnTo>
                    <a:pt x="1395248" y="505560"/>
                  </a:lnTo>
                  <a:cubicBezTo>
                    <a:pt x="1395248" y="525327"/>
                    <a:pt x="1387396" y="544285"/>
                    <a:pt x="1373419" y="558262"/>
                  </a:cubicBezTo>
                  <a:cubicBezTo>
                    <a:pt x="1359441" y="572239"/>
                    <a:pt x="1340484" y="580092"/>
                    <a:pt x="1320717" y="580092"/>
                  </a:cubicBezTo>
                  <a:lnTo>
                    <a:pt x="74532" y="580092"/>
                  </a:lnTo>
                  <a:cubicBezTo>
                    <a:pt x="54765" y="580092"/>
                    <a:pt x="35807" y="572239"/>
                    <a:pt x="21830" y="558262"/>
                  </a:cubicBezTo>
                  <a:cubicBezTo>
                    <a:pt x="7852" y="544285"/>
                    <a:pt x="0" y="525327"/>
                    <a:pt x="0" y="505560"/>
                  </a:cubicBezTo>
                  <a:lnTo>
                    <a:pt x="0" y="74532"/>
                  </a:lnTo>
                  <a:cubicBezTo>
                    <a:pt x="0" y="54765"/>
                    <a:pt x="7852" y="35807"/>
                    <a:pt x="21830" y="21830"/>
                  </a:cubicBezTo>
                  <a:cubicBezTo>
                    <a:pt x="35807" y="7852"/>
                    <a:pt x="54765" y="0"/>
                    <a:pt x="74532" y="0"/>
                  </a:cubicBezTo>
                  <a:close/>
                </a:path>
              </a:pathLst>
            </a:custGeom>
            <a:solidFill>
              <a:srgbClr val="F2D9E4">
                <a:alpha val="21961"/>
              </a:srgbClr>
            </a:solidFill>
          </p:spPr>
        </p:sp>
        <p:sp>
          <p:nvSpPr>
            <p:cNvPr id="17" name="TextBox 17"/>
            <p:cNvSpPr txBox="1"/>
            <p:nvPr/>
          </p:nvSpPr>
          <p:spPr>
            <a:xfrm>
              <a:off x="0" y="-47625"/>
              <a:ext cx="1395248" cy="627717"/>
            </a:xfrm>
            <a:prstGeom prst="rect">
              <a:avLst/>
            </a:prstGeom>
          </p:spPr>
          <p:txBody>
            <a:bodyPr lIns="50800" tIns="50800" rIns="50800" bIns="50800" rtlCol="0" anchor="ctr"/>
            <a:lstStyle/>
            <a:p>
              <a:pPr algn="ctr">
                <a:lnSpc>
                  <a:spcPts val="2800"/>
                </a:lnSpc>
              </a:pPr>
            </a:p>
          </p:txBody>
        </p:sp>
      </p:grpSp>
      <p:sp>
        <p:nvSpPr>
          <p:cNvPr id="18" name="TextBox 18"/>
          <p:cNvSpPr txBox="1"/>
          <p:nvPr/>
        </p:nvSpPr>
        <p:spPr>
          <a:xfrm>
            <a:off x="12244193" y="1673867"/>
            <a:ext cx="5739436" cy="327025"/>
          </a:xfrm>
          <a:prstGeom prst="rect">
            <a:avLst/>
          </a:prstGeom>
        </p:spPr>
        <p:txBody>
          <a:bodyPr lIns="0" tIns="0" rIns="0" bIns="0" rtlCol="0" anchor="t">
            <a:spAutoFit/>
          </a:bodyPr>
          <a:lstStyle/>
          <a:p>
            <a:pPr algn="l">
              <a:lnSpc>
                <a:spcPts val="2600"/>
              </a:lnSpc>
            </a:pPr>
            <a:r>
              <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Durable Hinge with Free-hover Capability</a:t>
            </a:r>
            <a:endParaRPr lang="en-US" sz="2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19" name="TextBox 19"/>
          <p:cNvSpPr txBox="1"/>
          <p:nvPr/>
        </p:nvSpPr>
        <p:spPr>
          <a:xfrm>
            <a:off x="12592227" y="2587039"/>
            <a:ext cx="4661372" cy="1604645"/>
          </a:xfrm>
          <a:prstGeom prst="rect">
            <a:avLst/>
          </a:prstGeom>
        </p:spPr>
        <p:txBody>
          <a:bodyPr lIns="0" tIns="0" rIns="0" bIns="0" rtlCol="0" anchor="t">
            <a:spAutoFit/>
          </a:bodyPr>
          <a:lstStyle/>
          <a:p>
            <a:pPr marL="0" lvl="0" indent="0" algn="l">
              <a:lnSpc>
                <a:spcPts val="2560"/>
              </a:lnSpc>
              <a:spcBef>
                <a:spcPct val="0"/>
              </a:spcBef>
            </a:pPr>
            <a:r>
              <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rPr>
              <a:t>With the 30°-150° multi-angle free- function, enjoy versatile uses like selfies and video calls. The hinge, tested for 400,000 folds, ensures durability and a smooth experience.</a:t>
            </a:r>
            <a:endParaRPr lang="en-US" sz="16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20" name="TextBox 20"/>
          <p:cNvSpPr txBox="1"/>
          <p:nvPr/>
        </p:nvSpPr>
        <p:spPr>
          <a:xfrm>
            <a:off x="5462405" y="696912"/>
            <a:ext cx="7363191" cy="711202"/>
          </a:xfrm>
          <a:prstGeom prst="rect">
            <a:avLst/>
          </a:prstGeom>
        </p:spPr>
        <p:txBody>
          <a:bodyPr lIns="0" tIns="0" rIns="0" bIns="0" rtlCol="0" anchor="t">
            <a:spAutoFit/>
          </a:bodyPr>
          <a:lstStyle/>
          <a:p>
            <a:pPr marL="0" lvl="0" indent="0" algn="ctr">
              <a:lnSpc>
                <a:spcPts val="5500"/>
              </a:lnSpc>
            </a:pPr>
            <a:r>
              <a:rPr lang="en-US" sz="5000">
                <a:solidFill>
                  <a:srgbClr val="FEFEFE"/>
                </a:solidFill>
                <a:latin typeface="Aktiv Grotesk Ex" panose="020B0604020203020204"/>
                <a:ea typeface="Aktiv Grotesk Ex" panose="020B0604020203020204"/>
                <a:cs typeface="Aktiv Grotesk Ex" panose="020B0604020203020204"/>
                <a:sym typeface="Aktiv Grotesk Ex" panose="020B0604020203020204"/>
              </a:rPr>
              <a:t>Trend Design</a:t>
            </a:r>
            <a:endParaRPr lang="en-US" sz="500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21" name="TextBox 21"/>
          <p:cNvSpPr txBox="1"/>
          <p:nvPr/>
        </p:nvSpPr>
        <p:spPr>
          <a:xfrm>
            <a:off x="5462405" y="5634214"/>
            <a:ext cx="7363191" cy="621030"/>
          </a:xfrm>
          <a:prstGeom prst="rect">
            <a:avLst/>
          </a:prstGeom>
        </p:spPr>
        <p:txBody>
          <a:bodyPr lIns="0" tIns="0" rIns="0" bIns="0" rtlCol="0" anchor="t">
            <a:spAutoFit/>
          </a:bodyPr>
          <a:lstStyle/>
          <a:p>
            <a:pPr marL="0" lvl="0" indent="0" algn="ctr">
              <a:lnSpc>
                <a:spcPts val="2520"/>
              </a:lnSpc>
              <a:spcBef>
                <a:spcPct val="0"/>
              </a:spcBef>
            </a:pPr>
            <a:r>
              <a:rPr lang="en-US" sz="1800" spc="270">
                <a:solidFill>
                  <a:srgbClr val="FEFEFE"/>
                </a:solidFill>
                <a:latin typeface="Aktiv Grotesk Ex" panose="020B0604020203020204"/>
                <a:ea typeface="Aktiv Grotesk Ex" panose="020B0604020203020204"/>
                <a:cs typeface="Aktiv Grotesk Ex" panose="020B0604020203020204"/>
                <a:sym typeface="Aktiv Grotesk Ex" panose="020B0604020203020204"/>
              </a:rPr>
              <a:t>REFINING TEXTURE IN DETAILS, PURSUING EXTRAORDINARY IN CLASSICS</a:t>
            </a:r>
            <a:endParaRPr lang="en-US" sz="1800" spc="270">
              <a:solidFill>
                <a:srgbClr val="FEFEFE"/>
              </a:solidFill>
              <a:latin typeface="Aktiv Grotesk Ex" panose="020B0604020203020204"/>
              <a:ea typeface="Aktiv Grotesk Ex" panose="020B0604020203020204"/>
              <a:cs typeface="Aktiv Grotesk Ex" panose="020B0604020203020204"/>
              <a:sym typeface="Aktiv Grotesk Ex" panose="020B0604020203020204"/>
            </a:endParaRPr>
          </a:p>
        </p:txBody>
      </p:sp>
      <p:sp>
        <p:nvSpPr>
          <p:cNvPr id="22" name="TextBox 22"/>
          <p:cNvSpPr txBox="1"/>
          <p:nvPr/>
        </p:nvSpPr>
        <p:spPr>
          <a:xfrm>
            <a:off x="15066746" y="8918209"/>
            <a:ext cx="2344049" cy="613507"/>
          </a:xfrm>
          <a:prstGeom prst="rect">
            <a:avLst/>
          </a:prstGeom>
        </p:spPr>
        <p:txBody>
          <a:bodyPr lIns="0" tIns="0" rIns="0" bIns="0" rtlCol="0" anchor="t">
            <a:spAutoFit/>
          </a:bodyPr>
          <a:lstStyle/>
          <a:p>
            <a:pPr marL="0" lvl="0" indent="0" algn="r">
              <a:lnSpc>
                <a:spcPts val="5035"/>
              </a:lnSpc>
              <a:spcBef>
                <a:spcPct val="0"/>
              </a:spcBef>
            </a:pPr>
            <a:r>
              <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rPr>
              <a:t>//09</a:t>
            </a:r>
            <a:endParaRPr lang="en-US" sz="3595" b="1" u="none" strike="noStrike" spc="71">
              <a:solidFill>
                <a:srgbClr val="FFFFFF"/>
              </a:solidFill>
              <a:latin typeface="Aktiv Grotesk Ex Semi-Bold" panose="020B0804020203020204"/>
              <a:ea typeface="Aktiv Grotesk Ex Semi-Bold" panose="020B0804020203020204"/>
              <a:cs typeface="Aktiv Grotesk Ex Semi-Bold" panose="020B0804020203020204"/>
              <a:sym typeface="Aktiv Grotesk Ex Semi-Bold" panose="020B080402020302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18181</Words>
  <Application>WPS 演示</Application>
  <PresentationFormat>On-screen Show (4:3)</PresentationFormat>
  <Paragraphs>687</Paragraphs>
  <Slides>44</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44</vt:i4>
      </vt:variant>
    </vt:vector>
  </HeadingPairs>
  <TitlesOfParts>
    <vt:vector size="58" baseType="lpstr">
      <vt:lpstr>Arial</vt:lpstr>
      <vt:lpstr>宋体</vt:lpstr>
      <vt:lpstr>Wingdings</vt:lpstr>
      <vt:lpstr>Aktiv Grotesk Ex Semi-Bold</vt:lpstr>
      <vt:lpstr>Infinix Display</vt:lpstr>
      <vt:lpstr>Aktiv Grotesk Ex</vt:lpstr>
      <vt:lpstr>Arial</vt:lpstr>
      <vt:lpstr>微软雅黑</vt:lpstr>
      <vt:lpstr>Arial Unicode MS</vt:lpstr>
      <vt:lpstr>Calibri</vt:lpstr>
      <vt:lpstr>Canva Sans</vt:lpstr>
      <vt:lpstr>Open Sauce Light</vt:lpstr>
      <vt:lpstr>Open Sauce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Infinix ZERO Flip Reviewer's Guide</dc:title>
  <dc:creator/>
  <cp:lastModifiedBy>Administrator</cp:lastModifiedBy>
  <cp:revision>3</cp:revision>
  <dcterms:created xsi:type="dcterms:W3CDTF">2006-08-16T00:00:00Z</dcterms:created>
  <dcterms:modified xsi:type="dcterms:W3CDTF">2024-09-18T14:37:11Z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E3A0461F7A044DD7B5002EC537CEB660</vt:lpwstr>
  </property>
  <property fmtid="{D5CDD505-2E9C-101B-9397-08002B2CF9AE}" pid="3" name="KSOProductBuildVer">
    <vt:lpwstr>2052-11.8.2.11716</vt:lpwstr>
  </property>
</Properties>
</file>